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3" r:id="rId8"/>
    <p:sldId id="264" r:id="rId9"/>
    <p:sldId id="266" r:id="rId10"/>
    <p:sldId id="267" r:id="rId11"/>
    <p:sldId id="268" r:id="rId12"/>
    <p:sldId id="270" r:id="rId13"/>
    <p:sldId id="271" r:id="rId14"/>
    <p:sldId id="272" r:id="rId15"/>
    <p:sldId id="273" r:id="rId16"/>
    <p:sldId id="284" r:id="rId17"/>
    <p:sldId id="274" r:id="rId18"/>
    <p:sldId id="275" r:id="rId19"/>
    <p:sldId id="276" r:id="rId20"/>
    <p:sldId id="277" r:id="rId21"/>
    <p:sldId id="278" r:id="rId22"/>
    <p:sldId id="279" r:id="rId23"/>
    <p:sldId id="280" r:id="rId24"/>
    <p:sldId id="281" r:id="rId25"/>
    <p:sldId id="282" r:id="rId26"/>
    <p:sldId id="283"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86007D-07E0-4E1D-832C-0AD860A06502}">
  <a:tblStyle styleId="{F486007D-07E0-4E1D-832C-0AD860A065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9756"/>
    <p:restoredTop sz="81825"/>
  </p:normalViewPr>
  <p:slideViewPr>
    <p:cSldViewPr snapToGrid="0">
      <p:cViewPr>
        <p:scale>
          <a:sx n="110" d="100"/>
          <a:sy n="110" d="100"/>
        </p:scale>
        <p:origin x="1440"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4858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5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2610ecb48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2610ecb48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results with assay look good on flow cytometer</a:t>
            </a:r>
            <a:endParaRPr/>
          </a:p>
          <a:p>
            <a:pPr marL="0" lvl="0" indent="0" algn="l" rtl="0">
              <a:spcBef>
                <a:spcPts val="0"/>
              </a:spcBef>
              <a:spcAft>
                <a:spcPts val="0"/>
              </a:spcAft>
              <a:buNone/>
            </a:pPr>
            <a:r>
              <a:rPr lang="en"/>
              <a:t>Can be expanded to FACS</a:t>
            </a:r>
            <a:endParaRPr/>
          </a:p>
        </p:txBody>
      </p:sp>
    </p:spTree>
    <p:extLst>
      <p:ext uri="{BB962C8B-B14F-4D97-AF65-F5344CB8AC3E}">
        <p14:creationId xmlns:p14="http://schemas.microsoft.com/office/powerpoint/2010/main" val="20365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2610ecb48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92610ecb48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two major lobes to the protein, one interacts with the gRNA:DNA duplex called the REC lobe and the other interacts with the DNA called the NUC lobe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Why chimeragenesis - large library with high fraction functional.Structural domains form convenient breakpoints.</a:t>
            </a:r>
            <a:endParaRPr/>
          </a:p>
          <a:p>
            <a:pPr marL="0" lvl="0" indent="0" algn="l" rtl="0">
              <a:spcBef>
                <a:spcPts val="0"/>
              </a:spcBef>
              <a:spcAft>
                <a:spcPts val="0"/>
              </a:spcAft>
              <a:buNone/>
            </a:pPr>
            <a:endParaRPr/>
          </a:p>
          <a:p>
            <a:pPr marL="0" lvl="0" indent="0" algn="l" rtl="0">
              <a:spcBef>
                <a:spcPts val="0"/>
              </a:spcBef>
              <a:spcAft>
                <a:spcPts val="0"/>
              </a:spcAft>
              <a:buNone/>
            </a:pPr>
            <a:r>
              <a:rPr lang="en"/>
              <a:t>Mutations are more conservative than random mutagenesis</a:t>
            </a:r>
            <a:endParaRPr/>
          </a:p>
        </p:txBody>
      </p:sp>
    </p:spTree>
    <p:extLst>
      <p:ext uri="{BB962C8B-B14F-4D97-AF65-F5344CB8AC3E}">
        <p14:creationId xmlns:p14="http://schemas.microsoft.com/office/powerpoint/2010/main" val="1931262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2610ecb48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2610ecb48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Explain golden gate assembly on the left and theoretical library size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Mention type 11s restriction</a:t>
            </a:r>
            <a:endParaRPr>
              <a:solidFill>
                <a:schemeClr val="dk1"/>
              </a:solidFill>
            </a:endParaRPr>
          </a:p>
        </p:txBody>
      </p:sp>
    </p:spTree>
    <p:extLst>
      <p:ext uri="{BB962C8B-B14F-4D97-AF65-F5344CB8AC3E}">
        <p14:creationId xmlns:p14="http://schemas.microsoft.com/office/powerpoint/2010/main" val="166405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2610ecb48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2610ecb48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Function test, close to 50,000 active mutants</a:t>
            </a:r>
            <a:endParaRPr/>
          </a:p>
        </p:txBody>
      </p:sp>
    </p:spTree>
    <p:extLst>
      <p:ext uri="{BB962C8B-B14F-4D97-AF65-F5344CB8AC3E}">
        <p14:creationId xmlns:p14="http://schemas.microsoft.com/office/powerpoint/2010/main" val="1101892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92610ecb48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92610ecb48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Picture of FACS and </a:t>
            </a:r>
            <a:r>
              <a:rPr lang="en" dirty="0" err="1"/>
              <a:t>MinION</a:t>
            </a:r>
            <a:r>
              <a:rPr lang="en" dirty="0"/>
              <a:t> - </a:t>
            </a:r>
            <a:r>
              <a:rPr lang="en" dirty="0">
                <a:solidFill>
                  <a:schemeClr val="dk1"/>
                </a:solidFill>
              </a:rPr>
              <a:t>Sequence function mapping similar to DMS where high throughput screen is coupled with next generation sequencing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FACS provides high quality sorting using commercial equipment. We see that long-read sequencing or </a:t>
            </a:r>
            <a:r>
              <a:rPr lang="en" dirty="0" err="1">
                <a:solidFill>
                  <a:schemeClr val="dk1"/>
                </a:solidFill>
              </a:rPr>
              <a:t>nanopore</a:t>
            </a:r>
            <a:r>
              <a:rPr lang="en" dirty="0">
                <a:solidFill>
                  <a:schemeClr val="dk1"/>
                </a:solidFill>
              </a:rPr>
              <a:t> sequencing can identify millions of variants using a computational pipeline to identify chimeric sequences. </a:t>
            </a:r>
            <a:r>
              <a:rPr lang="en" dirty="0" err="1">
                <a:solidFill>
                  <a:schemeClr val="dk1"/>
                </a:solidFill>
              </a:rPr>
              <a:t>MinION</a:t>
            </a:r>
            <a:r>
              <a:rPr lang="en" dirty="0">
                <a:solidFill>
                  <a:schemeClr val="dk1"/>
                </a:solidFill>
              </a:rPr>
              <a:t> </a:t>
            </a:r>
            <a:r>
              <a:rPr lang="en" dirty="0" err="1">
                <a:solidFill>
                  <a:schemeClr val="dk1"/>
                </a:solidFill>
              </a:rPr>
              <a:t>nanopore</a:t>
            </a:r>
            <a:r>
              <a:rPr lang="en" dirty="0">
                <a:solidFill>
                  <a:schemeClr val="dk1"/>
                </a:solidFill>
              </a:rPr>
              <a:t> sequencing provides high sequencing throughput for larger proteins such as Cas12a with &gt;90% sorting efficiency at 10kHz.</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FACS charged plates: </a:t>
            </a:r>
            <a:r>
              <a:rPr lang="en" sz="1200" dirty="0">
                <a:solidFill>
                  <a:schemeClr val="dk1"/>
                </a:solidFill>
                <a:latin typeface="Times New Roman"/>
                <a:ea typeface="Times New Roman"/>
                <a:cs typeface="Times New Roman"/>
                <a:sym typeface="Times New Roman"/>
              </a:rPr>
              <a:t>In a FACS instrument, fluorescent parameters of cells can be analyzed by a focused laser beam at high rates of 10</a:t>
            </a:r>
            <a:r>
              <a:rPr lang="en" sz="1200" baseline="30000" dirty="0">
                <a:solidFill>
                  <a:schemeClr val="dk1"/>
                </a:solidFill>
                <a:latin typeface="Times New Roman"/>
                <a:ea typeface="Times New Roman"/>
                <a:cs typeface="Times New Roman"/>
                <a:sym typeface="Times New Roman"/>
              </a:rPr>
              <a:t>7</a:t>
            </a:r>
            <a:r>
              <a:rPr lang="en" sz="1200" dirty="0">
                <a:solidFill>
                  <a:schemeClr val="dk1"/>
                </a:solidFill>
                <a:latin typeface="Times New Roman"/>
                <a:ea typeface="Times New Roman"/>
                <a:cs typeface="Times New Roman"/>
                <a:sym typeface="Times New Roman"/>
              </a:rPr>
              <a:t>/hour [9]. A charge is applied to the cells, which are deflected into a collection tube by a charged plate. Cells are collected and sent for sequencing.</a:t>
            </a:r>
            <a:endParaRPr dirty="0"/>
          </a:p>
          <a:p>
            <a:pPr marL="0" lvl="0" indent="0" algn="l" rtl="0">
              <a:spcBef>
                <a:spcPts val="0"/>
              </a:spcBef>
              <a:spcAft>
                <a:spcPts val="0"/>
              </a:spcAft>
              <a:buNone/>
            </a:pPr>
            <a:r>
              <a:rPr lang="en" dirty="0"/>
              <a:t>Minion explain device - monitor changes in electrical current as nucleic acids pass through a protein </a:t>
            </a:r>
            <a:r>
              <a:rPr lang="en" dirty="0" err="1"/>
              <a:t>nanopore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sorting experiments are as follows</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2145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2610ecb48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2610ecb48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Sorting experiment workflow with transforming cells, overnight etc. and then walk through statistics</a:t>
            </a:r>
            <a:endParaRPr/>
          </a:p>
          <a:p>
            <a:pPr marL="0" lvl="0" indent="0" algn="l" rtl="0">
              <a:spcBef>
                <a:spcPts val="0"/>
              </a:spcBef>
              <a:spcAft>
                <a:spcPts val="0"/>
              </a:spcAft>
              <a:buNone/>
            </a:pPr>
            <a:endParaRPr/>
          </a:p>
          <a:p>
            <a:pPr marL="0" lvl="0" indent="0" algn="l" rtl="0">
              <a:spcBef>
                <a:spcPts val="0"/>
              </a:spcBef>
              <a:spcAft>
                <a:spcPts val="0"/>
              </a:spcAft>
              <a:buNone/>
            </a:pPr>
            <a:r>
              <a:rPr lang="en"/>
              <a:t>Screens look good, move on to sequencing with minion</a:t>
            </a:r>
            <a:endParaRPr/>
          </a:p>
        </p:txBody>
      </p:sp>
    </p:spTree>
    <p:extLst>
      <p:ext uri="{BB962C8B-B14F-4D97-AF65-F5344CB8AC3E}">
        <p14:creationId xmlns:p14="http://schemas.microsoft.com/office/powerpoint/2010/main" val="202060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92610ecb48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92610ecb48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Sequencing alignments using pairwise2 to ID blocks of protein coding blocks</a:t>
            </a:r>
            <a:endParaRPr/>
          </a:p>
          <a:p>
            <a:pPr marL="0" lvl="0" indent="0" algn="l" rtl="0">
              <a:spcBef>
                <a:spcPts val="0"/>
              </a:spcBef>
              <a:spcAft>
                <a:spcPts val="0"/>
              </a:spcAft>
              <a:buNone/>
            </a:pPr>
            <a:endParaRPr/>
          </a:p>
          <a:p>
            <a:pPr marL="0" lvl="0" indent="0" algn="l" rtl="0">
              <a:spcBef>
                <a:spcPts val="0"/>
              </a:spcBef>
              <a:spcAft>
                <a:spcPts val="0"/>
              </a:spcAft>
              <a:buNone/>
            </a:pPr>
            <a:r>
              <a:rPr lang="en"/>
              <a:t>Works in spite of errors</a:t>
            </a:r>
            <a:endParaRPr/>
          </a:p>
          <a:p>
            <a:pPr marL="0" lvl="0" indent="0" algn="l" rtl="0">
              <a:spcBef>
                <a:spcPts val="0"/>
              </a:spcBef>
              <a:spcAft>
                <a:spcPts val="0"/>
              </a:spcAft>
              <a:buNone/>
            </a:pPr>
            <a:endParaRPr/>
          </a:p>
          <a:p>
            <a:pPr marL="0" lvl="0" indent="0" algn="l" rtl="0">
              <a:spcBef>
                <a:spcPts val="0"/>
              </a:spcBef>
              <a:spcAft>
                <a:spcPts val="0"/>
              </a:spcAft>
              <a:buNone/>
            </a:pPr>
            <a:r>
              <a:rPr lang="en"/>
              <a:t>Have a comparator</a:t>
            </a:r>
            <a:endParaRPr/>
          </a:p>
        </p:txBody>
      </p:sp>
    </p:spTree>
    <p:extLst>
      <p:ext uri="{BB962C8B-B14F-4D97-AF65-F5344CB8AC3E}">
        <p14:creationId xmlns:p14="http://schemas.microsoft.com/office/powerpoint/2010/main" val="67960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2610ecb48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2610ecb48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MinION workflow identified 260,000 combinations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91248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2610ecb48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2610ecb48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Right side is after processing through CHTC </a:t>
            </a:r>
            <a:endParaRPr/>
          </a:p>
        </p:txBody>
      </p:sp>
    </p:spTree>
    <p:extLst>
      <p:ext uri="{BB962C8B-B14F-4D97-AF65-F5344CB8AC3E}">
        <p14:creationId xmlns:p14="http://schemas.microsoft.com/office/powerpoint/2010/main" val="1299727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2610ecb48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2610ecb48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Log enrichment scores and frequency changes</a:t>
            </a:r>
            <a:endParaRPr/>
          </a:p>
          <a:p>
            <a:pPr marL="0" lvl="0" indent="0" algn="l" rtl="0">
              <a:spcBef>
                <a:spcPts val="0"/>
              </a:spcBef>
              <a:spcAft>
                <a:spcPts val="0"/>
              </a:spcAft>
              <a:buNone/>
            </a:pPr>
            <a:endParaRPr/>
          </a:p>
          <a:p>
            <a:pPr marL="0" lvl="0" indent="0" algn="l" rtl="0">
              <a:spcBef>
                <a:spcPts val="0"/>
              </a:spcBef>
              <a:spcAft>
                <a:spcPts val="0"/>
              </a:spcAft>
              <a:buNone/>
            </a:pPr>
            <a:r>
              <a:rPr lang="en"/>
              <a:t>Equation with variables with bullet points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095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2610ecb4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2610ecb4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 why talk about CRISPR? CRISPR has emerged as a versatile workhorse across biotechnology</a:t>
            </a: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Can think of crispr as a pair of molecular scissors – manipulate specific nucleotide sequences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It has given rise to several useful molecular functions in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Biodiagnostics – detecting nucleotide seqs for infectious diseases</a:t>
            </a: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Biomedical research – building model cells, tissues, organisms</a:t>
            </a:r>
            <a:endParaRPr>
              <a:solidFill>
                <a:schemeClr val="dk1"/>
              </a:solidFill>
            </a:endParaRPr>
          </a:p>
          <a:p>
            <a:pPr marL="0" lvl="0" indent="0" algn="l" rtl="0">
              <a:spcBef>
                <a:spcPts val="0"/>
              </a:spcBef>
              <a:spcAft>
                <a:spcPts val="0"/>
              </a:spcAft>
              <a:buNone/>
            </a:pPr>
            <a:r>
              <a:rPr lang="en">
                <a:solidFill>
                  <a:schemeClr val="dk1"/>
                </a:solidFill>
              </a:rPr>
              <a:t>Medical therapies – diseases involving genetic mutations such as sickle cell anemia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p:txBody>
      </p:sp>
    </p:spTree>
    <p:extLst>
      <p:ext uri="{BB962C8B-B14F-4D97-AF65-F5344CB8AC3E}">
        <p14:creationId xmlns:p14="http://schemas.microsoft.com/office/powerpoint/2010/main" val="2052260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92610ecb48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92610ecb48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Log enrichment scores reproducible</a:t>
            </a:r>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45616635</a:t>
            </a:r>
            <a:endParaRPr/>
          </a:p>
        </p:txBody>
      </p:sp>
    </p:spTree>
    <p:extLst>
      <p:ext uri="{BB962C8B-B14F-4D97-AF65-F5344CB8AC3E}">
        <p14:creationId xmlns:p14="http://schemas.microsoft.com/office/powerpoint/2010/main" val="1412030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92610ecb48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92610ecb48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Log enrichment scores reproducible</a:t>
            </a:r>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45616635</a:t>
            </a:r>
            <a:endParaRPr/>
          </a:p>
        </p:txBody>
      </p:sp>
    </p:spTree>
    <p:extLst>
      <p:ext uri="{BB962C8B-B14F-4D97-AF65-F5344CB8AC3E}">
        <p14:creationId xmlns:p14="http://schemas.microsoft.com/office/powerpoint/2010/main" val="163015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94643283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94643283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Log enrichment scores reproducible</a:t>
            </a:r>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45616635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FnCas12a and PAM interacting domain - high activity - requires shorter PAM TTN, compared to TTTN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60060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2610ecb48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92610ecb48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019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2610ecb48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2610ecb48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4052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94de0fd3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94de0fd3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Preliminary experiment</a:t>
            </a:r>
            <a:endParaRPr dirty="0"/>
          </a:p>
        </p:txBody>
      </p:sp>
    </p:spTree>
    <p:extLst>
      <p:ext uri="{BB962C8B-B14F-4D97-AF65-F5344CB8AC3E}">
        <p14:creationId xmlns:p14="http://schemas.microsoft.com/office/powerpoint/2010/main" val="18118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2610ecb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2610ecb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solidFill>
                  <a:schemeClr val="dk1"/>
                </a:solidFill>
              </a:rPr>
              <a:t>So what exactly is CRISPR? </a:t>
            </a:r>
            <a:r>
              <a:rPr lang="en" dirty="0">
                <a:solidFill>
                  <a:schemeClr val="dk1"/>
                </a:solidFill>
              </a:rPr>
              <a:t>Where does it come from?</a:t>
            </a:r>
            <a:br>
              <a:rPr lang="en" dirty="0">
                <a:solidFill>
                  <a:schemeClr val="dk1"/>
                </a:solidFill>
              </a:rPr>
            </a:br>
            <a:r>
              <a:rPr lang="en" dirty="0">
                <a:solidFill>
                  <a:schemeClr val="dk1"/>
                </a:solidFill>
              </a:rPr>
              <a:t>CRISPR stands for - </a:t>
            </a:r>
            <a:endParaRPr dirty="0">
              <a:solidFill>
                <a:schemeClr val="dk1"/>
              </a:solidFill>
            </a:endParaRPr>
          </a:p>
          <a:p>
            <a:pPr marL="0" lvl="0" indent="0" algn="l" rtl="0">
              <a:spcBef>
                <a:spcPts val="0"/>
              </a:spcBef>
              <a:spcAft>
                <a:spcPts val="0"/>
              </a:spcAft>
              <a:buClr>
                <a:schemeClr val="dk1"/>
              </a:buClr>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It’s a locus of nucleotide Repeats found in prokaryotic genomes. Found to form part of an adaptive immune system against viruses in bacteria or archaea</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Prokaryotes acquire a piece of genetic material from an invading phage and store it as a ‘spacer’ between these repeats on their own genomes.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These spacers are used as a memory to fight future infections from the virus.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The spacers are processed into gRNA and used as pointers to the virus in subsequent infections.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Bacteria have evolved highly complex proteins in these systems that are known as </a:t>
            </a:r>
            <a:r>
              <a:rPr lang="en" dirty="0" err="1">
                <a:solidFill>
                  <a:schemeClr val="dk1"/>
                </a:solidFill>
              </a:rPr>
              <a:t>Crispr</a:t>
            </a:r>
            <a:r>
              <a:rPr lang="en" dirty="0">
                <a:solidFill>
                  <a:schemeClr val="dk1"/>
                </a:solidFill>
              </a:rPr>
              <a:t> associated proteins or </a:t>
            </a:r>
            <a:r>
              <a:rPr lang="en" dirty="0" err="1">
                <a:solidFill>
                  <a:schemeClr val="dk1"/>
                </a:solidFill>
              </a:rPr>
              <a:t>Cas</a:t>
            </a:r>
            <a:r>
              <a:rPr lang="en" dirty="0">
                <a:solidFill>
                  <a:schemeClr val="dk1"/>
                </a:solidFill>
              </a:rPr>
              <a:t> proteins.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Cas9/Cas12a, which are RNA guided endonucleases, were identified as effector proteins. </a:t>
            </a:r>
            <a:r>
              <a:rPr lang="en" dirty="0" err="1">
                <a:solidFill>
                  <a:schemeClr val="dk1"/>
                </a:solidFill>
              </a:rPr>
              <a:t>Cas</a:t>
            </a:r>
            <a:r>
              <a:rPr lang="en" dirty="0">
                <a:solidFill>
                  <a:schemeClr val="dk1"/>
                </a:solidFill>
              </a:rPr>
              <a:t> inactivates the virus by using the gRNA to bind to the ‘Proto’-spacer and Proto-spacer adjacent motif or PAM on the virus genome.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The PAM sequence requirement prevents self-targeting because the </a:t>
            </a:r>
            <a:r>
              <a:rPr lang="en" dirty="0" err="1">
                <a:solidFill>
                  <a:schemeClr val="dk1"/>
                </a:solidFill>
              </a:rPr>
              <a:t>protospacer</a:t>
            </a:r>
            <a:r>
              <a:rPr lang="en" dirty="0">
                <a:solidFill>
                  <a:schemeClr val="dk1"/>
                </a:solidFill>
              </a:rPr>
              <a:t> or spacer sequence is stored on the bacterium’s own genome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This targeting mechanism is modified for engineering applications in biotechnology.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Although better elucidated, Cas9 requires accessory proteins to process the CRISPR locus. Cas12a has the ability to process its own gRNAs can be used for multiplexed applications to target many sites with a single transcript.</a:t>
            </a:r>
            <a:endParaRPr dirty="0">
              <a:solidFill>
                <a:schemeClr val="dk1"/>
              </a:solidFill>
            </a:endParaRPr>
          </a:p>
          <a:p>
            <a:pPr marL="0" lvl="0" indent="0" algn="l" rtl="0">
              <a:spcBef>
                <a:spcPts val="0"/>
              </a:spcBef>
              <a:spcAft>
                <a:spcPts val="0"/>
              </a:spcAft>
              <a:buClr>
                <a:schemeClr val="dk1"/>
              </a:buClr>
              <a:buFont typeface="Arial"/>
              <a:buNone/>
            </a:pP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1511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4643283e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4643283e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Although cas9 was identified first, we focus on Cas12a as it can process its own gRNAs whereas Cas9 requires other cas proteins</a:t>
            </a:r>
            <a:endParaRPr>
              <a:solidFill>
                <a:schemeClr val="dk1"/>
              </a:solidFill>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107912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2610ecb48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2610ecb4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how does Cas12a function on a molecular level?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Here, you have your target DNA in black where the PAM sequence is shown in purple. The guide-RNA is shown in red and binds to the DNA forming an R-loop</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solidFill>
                  <a:schemeClr val="dk1"/>
                </a:solidFill>
              </a:rPr>
              <a:t>For Cas12a, the PAM sequence is thymidine rich or T-rich and preceding the proto-spacer. Cas12a binds to the PAM site; the guide RNA and DNA hybridize to form on R-loop structure. (three stranded nucleic acid with RNA: DNA)</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The protein then undergoes structural conformations to perform a cleavage reaction and double strand break in target DNA.</a:t>
            </a:r>
            <a:endParaRPr dirty="0"/>
          </a:p>
        </p:txBody>
      </p:sp>
    </p:spTree>
    <p:extLst>
      <p:ext uri="{BB962C8B-B14F-4D97-AF65-F5344CB8AC3E}">
        <p14:creationId xmlns:p14="http://schemas.microsoft.com/office/powerpoint/2010/main" val="142741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2610ecb48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2610ecb4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T-rich PAM site here is highly conserved among homologs in the Cas12a family. Millions of years of evolution have made it difficult to alter these PAM sequences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To target a DNA site, Cas requires presence of the PAM as well as the matching gene for your gRNA. If we can alter the PAM sequences on the target DNA, Cas12a would become more useful and a more versatile protein for engineering applications. You would be able to target many more DNA sites with altered PAMs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Our engineering goal is to learn to alter these PAM sequences for Cas12a and develop a protein engineering strategy for Cas12a-PAM binding function.</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8232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2610ecb4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2610ecb4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Fitness landscapes are drawn by assigning each sequence and network of neighbours a fitness score.</a:t>
            </a:r>
            <a:endParaRPr/>
          </a:p>
          <a:p>
            <a:pPr marL="0" lvl="0" indent="0" algn="l" rtl="0">
              <a:spcBef>
                <a:spcPts val="0"/>
              </a:spcBef>
              <a:spcAft>
                <a:spcPts val="0"/>
              </a:spcAft>
              <a:buNone/>
            </a:pPr>
            <a:endParaRPr/>
          </a:p>
          <a:p>
            <a:pPr marL="0" lvl="0" indent="0" algn="l" rtl="0">
              <a:spcBef>
                <a:spcPts val="0"/>
              </a:spcBef>
              <a:spcAft>
                <a:spcPts val="0"/>
              </a:spcAft>
              <a:buNone/>
            </a:pPr>
            <a:r>
              <a:rPr lang="en"/>
              <a:t>A representation is shown to the right where each sequence is represented on the x-y plane and the corresponding fitness score is plotted on the z-axis.</a:t>
            </a:r>
            <a:endParaRPr/>
          </a:p>
          <a:p>
            <a:pPr marL="0" lvl="0" indent="0" algn="l" rtl="0">
              <a:spcBef>
                <a:spcPts val="0"/>
              </a:spcBef>
              <a:spcAft>
                <a:spcPts val="0"/>
              </a:spcAft>
              <a:buNone/>
            </a:pPr>
            <a:endParaRPr/>
          </a:p>
          <a:p>
            <a:pPr marL="0" lvl="0" indent="0" algn="l" rtl="0">
              <a:spcBef>
                <a:spcPts val="0"/>
              </a:spcBef>
              <a:spcAft>
                <a:spcPts val="0"/>
              </a:spcAft>
              <a:buNone/>
            </a:pPr>
            <a:r>
              <a:rPr lang="en"/>
              <a:t>Directed evolution is like a random walk in sequence space from a protein with low fitness to maximums or peaks. Many mutational steps may need to be taken to reach a global maximum, making these methods slower</a:t>
            </a:r>
            <a:endParaRPr/>
          </a:p>
          <a:p>
            <a:pPr marL="0" lvl="0" indent="0" algn="l" rtl="0">
              <a:spcBef>
                <a:spcPts val="0"/>
              </a:spcBef>
              <a:spcAft>
                <a:spcPts val="0"/>
              </a:spcAft>
              <a:buNone/>
            </a:pPr>
            <a:endParaRPr/>
          </a:p>
          <a:p>
            <a:pPr marL="0" lvl="0" indent="0" algn="l" rtl="0">
              <a:spcBef>
                <a:spcPts val="0"/>
              </a:spcBef>
              <a:spcAft>
                <a:spcPts val="0"/>
              </a:spcAft>
              <a:buNone/>
            </a:pPr>
            <a:r>
              <a:rPr lang="en"/>
              <a:t>We hope to accelerate the exploration of this fitness landscape using a data-driven approach. We use a high throughput screening method, employ long read sequencing and high throughput computing plus perform statistical analysis</a:t>
            </a:r>
            <a:endParaRPr/>
          </a:p>
        </p:txBody>
      </p:sp>
    </p:spTree>
    <p:extLst>
      <p:ext uri="{BB962C8B-B14F-4D97-AF65-F5344CB8AC3E}">
        <p14:creationId xmlns:p14="http://schemas.microsoft.com/office/powerpoint/2010/main" val="32956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2610ecb4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2610ecb4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Our protein engineering strategy has four components that will form the research aims for the project.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1, Development of a high throughput assay for Cas12a function</a:t>
            </a:r>
            <a:endParaRPr dirty="0">
              <a:solidFill>
                <a:schemeClr val="dk1"/>
              </a:solidFill>
            </a:endParaRPr>
          </a:p>
          <a:p>
            <a:pPr marL="0" lvl="0" indent="0" algn="l" rtl="0">
              <a:spcBef>
                <a:spcPts val="0"/>
              </a:spcBef>
              <a:spcAft>
                <a:spcPts val="0"/>
              </a:spcAft>
              <a:buNone/>
            </a:pPr>
            <a:r>
              <a:rPr lang="en" dirty="0">
                <a:solidFill>
                  <a:schemeClr val="dk1"/>
                </a:solidFill>
              </a:rPr>
              <a:t>2, Design of a Cas12a gene library. We are designing a chimeric gene library. Other libraries could be used here such as random mutation libraries</a:t>
            </a:r>
            <a:endParaRPr dirty="0">
              <a:solidFill>
                <a:schemeClr val="dk1"/>
              </a:solidFill>
            </a:endParaRPr>
          </a:p>
          <a:p>
            <a:pPr marL="0" lvl="0" indent="0" algn="l" rtl="0">
              <a:spcBef>
                <a:spcPts val="0"/>
              </a:spcBef>
              <a:spcAft>
                <a:spcPts val="0"/>
              </a:spcAft>
              <a:buNone/>
            </a:pPr>
            <a:r>
              <a:rPr lang="en" dirty="0">
                <a:solidFill>
                  <a:schemeClr val="dk1"/>
                </a:solidFill>
              </a:rPr>
              <a:t>3, Sequence-function mapping using a high throughput screen and next generation sequencing. We use FACS for the high-throughput screen and long-read or </a:t>
            </a:r>
            <a:r>
              <a:rPr lang="en" dirty="0" err="1">
                <a:solidFill>
                  <a:schemeClr val="dk1"/>
                </a:solidFill>
              </a:rPr>
              <a:t>nanopore</a:t>
            </a:r>
            <a:r>
              <a:rPr lang="en" dirty="0">
                <a:solidFill>
                  <a:schemeClr val="dk1"/>
                </a:solidFill>
              </a:rPr>
              <a:t> sequencing.</a:t>
            </a:r>
            <a:endParaRPr dirty="0">
              <a:solidFill>
                <a:schemeClr val="dk1"/>
              </a:solidFill>
            </a:endParaRPr>
          </a:p>
          <a:p>
            <a:pPr marL="0" lvl="0" indent="0" algn="l" rtl="0">
              <a:spcBef>
                <a:spcPts val="0"/>
              </a:spcBef>
              <a:spcAft>
                <a:spcPts val="0"/>
              </a:spcAft>
              <a:buNone/>
            </a:pPr>
            <a:r>
              <a:rPr lang="en" dirty="0">
                <a:solidFill>
                  <a:schemeClr val="dk1"/>
                </a:solidFill>
              </a:rPr>
              <a:t>4, Statistical analysis using sequence-function data with unsorted and sorted sequences. Enrichment scores of various sites can be used to learn design principles of Cas12a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We show that our approach can be used to engineer Cas12a with altered PAM specificities. Our developed assay’s level of sequencing throughput (10^6) and sequence diversity (10^6) is what makes our strategy data-driven.</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9213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2610ecb48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2610ecb48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cas12a binds to the PAM site. Explain assay link to GFP production</a:t>
            </a:r>
            <a:endParaRPr/>
          </a:p>
          <a:p>
            <a:pPr marL="0" lvl="0" indent="0" algn="l" rtl="0">
              <a:spcBef>
                <a:spcPts val="0"/>
              </a:spcBef>
              <a:spcAft>
                <a:spcPts val="0"/>
              </a:spcAft>
              <a:buNone/>
            </a:pPr>
            <a:endParaRPr/>
          </a:p>
          <a:p>
            <a:pPr marL="0" lvl="0" indent="0" algn="l" rtl="0">
              <a:spcBef>
                <a:spcPts val="0"/>
              </a:spcBef>
              <a:spcAft>
                <a:spcPts val="0"/>
              </a:spcAft>
              <a:buNone/>
            </a:pPr>
            <a:r>
              <a:rPr lang="en"/>
              <a:t>Right side, explain three plasmid system with library and Beisel lab for proof of concept</a:t>
            </a:r>
            <a:endParaRPr/>
          </a:p>
        </p:txBody>
      </p:sp>
    </p:spTree>
    <p:extLst>
      <p:ext uri="{BB962C8B-B14F-4D97-AF65-F5344CB8AC3E}">
        <p14:creationId xmlns:p14="http://schemas.microsoft.com/office/powerpoint/2010/main" val="185412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100"/>
            </a:lvl1pPr>
            <a:lvl2pPr marL="914400" lvl="1" indent="-317500" algn="l">
              <a:lnSpc>
                <a:spcPct val="90000"/>
              </a:lnSpc>
              <a:spcBef>
                <a:spcPts val="1600"/>
              </a:spcBef>
              <a:spcAft>
                <a:spcPts val="0"/>
              </a:spcAft>
              <a:buClr>
                <a:schemeClr val="dk1"/>
              </a:buClr>
              <a:buSzPts val="1400"/>
              <a:buChar char="○"/>
              <a:defRPr sz="1100"/>
            </a:lvl2pPr>
            <a:lvl3pPr marL="1371600" lvl="2" indent="-317500" algn="l">
              <a:lnSpc>
                <a:spcPct val="90000"/>
              </a:lnSpc>
              <a:spcBef>
                <a:spcPts val="1600"/>
              </a:spcBef>
              <a:spcAft>
                <a:spcPts val="0"/>
              </a:spcAft>
              <a:buClr>
                <a:schemeClr val="dk1"/>
              </a:buClr>
              <a:buSzPts val="1400"/>
              <a:buChar char="■"/>
              <a:defRPr sz="1100"/>
            </a:lvl3pPr>
            <a:lvl4pPr marL="1828800" lvl="3" indent="-317500" algn="l">
              <a:lnSpc>
                <a:spcPct val="90000"/>
              </a:lnSpc>
              <a:spcBef>
                <a:spcPts val="1600"/>
              </a:spcBef>
              <a:spcAft>
                <a:spcPts val="0"/>
              </a:spcAft>
              <a:buClr>
                <a:schemeClr val="dk1"/>
              </a:buClr>
              <a:buSzPts val="1400"/>
              <a:buChar char="●"/>
              <a:defRPr sz="1100"/>
            </a:lvl4pPr>
            <a:lvl5pPr marL="2286000" lvl="4" indent="-317500" algn="l">
              <a:lnSpc>
                <a:spcPct val="90000"/>
              </a:lnSpc>
              <a:spcBef>
                <a:spcPts val="1600"/>
              </a:spcBef>
              <a:spcAft>
                <a:spcPts val="0"/>
              </a:spcAft>
              <a:buClr>
                <a:schemeClr val="dk1"/>
              </a:buClr>
              <a:buSzPts val="1400"/>
              <a:buChar char="○"/>
              <a:defRPr sz="1100"/>
            </a:lvl5pPr>
            <a:lvl6pPr marL="2743200" lvl="5" indent="-317500" algn="l">
              <a:lnSpc>
                <a:spcPct val="90000"/>
              </a:lnSpc>
              <a:spcBef>
                <a:spcPts val="1600"/>
              </a:spcBef>
              <a:spcAft>
                <a:spcPts val="0"/>
              </a:spcAft>
              <a:buClr>
                <a:schemeClr val="dk1"/>
              </a:buClr>
              <a:buSzPts val="1400"/>
              <a:buChar char="■"/>
              <a:defRPr sz="1100"/>
            </a:lvl6pPr>
            <a:lvl7pPr marL="3200400" lvl="6" indent="-317500" algn="l">
              <a:lnSpc>
                <a:spcPct val="90000"/>
              </a:lnSpc>
              <a:spcBef>
                <a:spcPts val="1600"/>
              </a:spcBef>
              <a:spcAft>
                <a:spcPts val="0"/>
              </a:spcAft>
              <a:buClr>
                <a:schemeClr val="dk1"/>
              </a:buClr>
              <a:buSzPts val="1400"/>
              <a:buChar char="●"/>
              <a:defRPr sz="1100"/>
            </a:lvl7pPr>
            <a:lvl8pPr marL="3657600" lvl="7" indent="-317500" algn="l">
              <a:lnSpc>
                <a:spcPct val="90000"/>
              </a:lnSpc>
              <a:spcBef>
                <a:spcPts val="1600"/>
              </a:spcBef>
              <a:spcAft>
                <a:spcPts val="0"/>
              </a:spcAft>
              <a:buClr>
                <a:schemeClr val="dk1"/>
              </a:buClr>
              <a:buSzPts val="1400"/>
              <a:buChar char="○"/>
              <a:defRPr sz="1100"/>
            </a:lvl8pPr>
            <a:lvl9pPr marL="4114800" lvl="8" indent="-317500" algn="l">
              <a:lnSpc>
                <a:spcPct val="90000"/>
              </a:lnSpc>
              <a:spcBef>
                <a:spcPts val="1600"/>
              </a:spcBef>
              <a:spcAft>
                <a:spcPts val="1600"/>
              </a:spcAft>
              <a:buClr>
                <a:schemeClr val="dk1"/>
              </a:buClr>
              <a:buSzPts val="1400"/>
              <a:buChar char="■"/>
              <a:defRPr sz="1100"/>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4100">
                <a:latin typeface="Times New Roman"/>
                <a:ea typeface="Times New Roman"/>
                <a:cs typeface="Times New Roman"/>
                <a:sym typeface="Times New Roman"/>
              </a:rPr>
              <a:t>Data-driven engineering of CRISPR-Cas12a for PAM recognition</a:t>
            </a: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800" dirty="0" err="1">
                <a:solidFill>
                  <a:schemeClr val="dk1"/>
                </a:solidFill>
                <a:latin typeface="Times New Roman"/>
                <a:ea typeface="Times New Roman"/>
                <a:cs typeface="Times New Roman"/>
                <a:sym typeface="Times New Roman"/>
              </a:rPr>
              <a:t>Apoorv</a:t>
            </a:r>
            <a:r>
              <a:rPr lang="en" sz="1800" dirty="0">
                <a:solidFill>
                  <a:schemeClr val="dk1"/>
                </a:solidFill>
                <a:latin typeface="Times New Roman"/>
                <a:ea typeface="Times New Roman"/>
                <a:cs typeface="Times New Roman"/>
                <a:sym typeface="Times New Roman"/>
              </a:rPr>
              <a:t> </a:t>
            </a:r>
            <a:r>
              <a:rPr lang="en" sz="1800" dirty="0" err="1">
                <a:solidFill>
                  <a:schemeClr val="dk1"/>
                </a:solidFill>
                <a:latin typeface="Times New Roman"/>
                <a:ea typeface="Times New Roman"/>
                <a:cs typeface="Times New Roman"/>
                <a:sym typeface="Times New Roman"/>
              </a:rPr>
              <a:t>Saraogee</a:t>
            </a:r>
            <a:endParaRPr sz="1800" dirty="0">
              <a:solidFill>
                <a:schemeClr val="dk1"/>
              </a:solidFill>
              <a:latin typeface="Times New Roman"/>
              <a:ea typeface="Times New Roman"/>
              <a:cs typeface="Times New Roman"/>
              <a:sym typeface="Times New Roman"/>
            </a:endParaRPr>
          </a:p>
          <a:p>
            <a:pPr marL="0" lvl="0" indent="0" algn="ctr" rtl="0">
              <a:lnSpc>
                <a:spcPct val="90000"/>
              </a:lnSpc>
              <a:spcBef>
                <a:spcPts val="800"/>
              </a:spcBef>
              <a:spcAft>
                <a:spcPts val="0"/>
              </a:spcAft>
              <a:buClr>
                <a:schemeClr val="dk1"/>
              </a:buClr>
              <a:buSzPts val="1800"/>
              <a:buFont typeface="Arial"/>
              <a:buNone/>
            </a:pPr>
            <a:r>
              <a:rPr lang="en-US" sz="1800" dirty="0" smtClean="0">
                <a:solidFill>
                  <a:schemeClr val="dk1"/>
                </a:solidFill>
                <a:latin typeface="Times New Roman"/>
                <a:ea typeface="Times New Roman"/>
                <a:cs typeface="Times New Roman"/>
                <a:sym typeface="Times New Roman"/>
              </a:rPr>
              <a:t>10/13</a:t>
            </a:r>
            <a:r>
              <a:rPr lang="en" sz="1800" dirty="0" smtClean="0">
                <a:solidFill>
                  <a:schemeClr val="dk1"/>
                </a:solidFill>
                <a:latin typeface="Times New Roman"/>
                <a:ea typeface="Times New Roman"/>
                <a:cs typeface="Times New Roman"/>
                <a:sym typeface="Times New Roman"/>
              </a:rPr>
              <a:t>/2020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1: Development of high-throughput assay</a:t>
            </a:r>
            <a:endParaRPr>
              <a:latin typeface="Times"/>
              <a:ea typeface="Times"/>
              <a:cs typeface="Times"/>
              <a:sym typeface="Times"/>
            </a:endParaRPr>
          </a:p>
        </p:txBody>
      </p:sp>
      <p:sp>
        <p:nvSpPr>
          <p:cNvPr id="175" name="Google Shape;17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76" name="Google Shape;176;p25"/>
          <p:cNvPicPr preferRelativeResize="0"/>
          <p:nvPr/>
        </p:nvPicPr>
        <p:blipFill rotWithShape="1">
          <a:blip r:embed="rId3">
            <a:alphaModFix/>
          </a:blip>
          <a:srcRect l="2070" t="48512" r="-2069" b="2651"/>
          <a:stretch/>
        </p:blipFill>
        <p:spPr>
          <a:xfrm>
            <a:off x="399950" y="1399351"/>
            <a:ext cx="8520602" cy="3088001"/>
          </a:xfrm>
          <a:prstGeom prst="rect">
            <a:avLst/>
          </a:prstGeom>
          <a:noFill/>
          <a:ln>
            <a:noFill/>
          </a:ln>
        </p:spPr>
      </p:pic>
      <p:sp>
        <p:nvSpPr>
          <p:cNvPr id="177" name="Google Shape;177;p25"/>
          <p:cNvSpPr txBox="1"/>
          <p:nvPr/>
        </p:nvSpPr>
        <p:spPr>
          <a:xfrm>
            <a:off x="2075625" y="4379400"/>
            <a:ext cx="969300" cy="2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FITC-A</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2: Chimeric Cas12a library design and construction</a:t>
            </a:r>
            <a:endParaRPr>
              <a:latin typeface="Times"/>
              <a:ea typeface="Times"/>
              <a:cs typeface="Times"/>
              <a:sym typeface="Times"/>
            </a:endParaRPr>
          </a:p>
        </p:txBody>
      </p:sp>
      <p:sp>
        <p:nvSpPr>
          <p:cNvPr id="183" name="Google Shape;18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84" name="Google Shape;184;p26"/>
          <p:cNvSpPr txBox="1"/>
          <p:nvPr/>
        </p:nvSpPr>
        <p:spPr>
          <a:xfrm>
            <a:off x="0" y="4866500"/>
            <a:ext cx="4024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dk1"/>
                </a:solidFill>
                <a:latin typeface="Times New Roman"/>
                <a:ea typeface="Times New Roman"/>
                <a:cs typeface="Times New Roman"/>
                <a:sym typeface="Times New Roman"/>
              </a:rPr>
              <a:t>Yamano </a:t>
            </a:r>
            <a:r>
              <a:rPr lang="en" sz="1400">
                <a:solidFill>
                  <a:schemeClr val="dk1"/>
                </a:solidFill>
                <a:latin typeface="Times New Roman"/>
                <a:ea typeface="Times New Roman"/>
                <a:cs typeface="Times New Roman"/>
                <a:sym typeface="Times New Roman"/>
              </a:rPr>
              <a:t>et al. </a:t>
            </a:r>
            <a:r>
              <a:rPr lang="en" i="1">
                <a:solidFill>
                  <a:schemeClr val="dk1"/>
                </a:solidFill>
                <a:latin typeface="Times New Roman"/>
                <a:ea typeface="Times New Roman"/>
                <a:cs typeface="Times New Roman"/>
                <a:sym typeface="Times New Roman"/>
              </a:rPr>
              <a:t>Cell</a:t>
            </a:r>
            <a:r>
              <a:rPr lang="en" sz="14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165</a:t>
            </a:r>
            <a:r>
              <a:rPr lang="en" sz="1400">
                <a:solidFill>
                  <a:schemeClr val="dk1"/>
                </a:solidFill>
                <a:latin typeface="Times New Roman"/>
                <a:ea typeface="Times New Roman"/>
                <a:cs typeface="Times New Roman"/>
                <a:sym typeface="Times New Roman"/>
              </a:rPr>
              <a:t> (20</a:t>
            </a:r>
            <a:r>
              <a:rPr lang="en">
                <a:solidFill>
                  <a:schemeClr val="dk1"/>
                </a:solidFill>
                <a:latin typeface="Times New Roman"/>
                <a:ea typeface="Times New Roman"/>
                <a:cs typeface="Times New Roman"/>
                <a:sym typeface="Times New Roman"/>
              </a:rPr>
              <a:t>16</a:t>
            </a:r>
            <a:r>
              <a:rPr lang="en" sz="14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949-962</a:t>
            </a:r>
            <a:endParaRPr sz="1400">
              <a:solidFill>
                <a:schemeClr val="dk1"/>
              </a:solidFill>
              <a:latin typeface="Times New Roman"/>
              <a:ea typeface="Times New Roman"/>
              <a:cs typeface="Times New Roman"/>
              <a:sym typeface="Times New Roman"/>
            </a:endParaRPr>
          </a:p>
        </p:txBody>
      </p:sp>
      <p:pic>
        <p:nvPicPr>
          <p:cNvPr id="185" name="Google Shape;185;p26"/>
          <p:cNvPicPr preferRelativeResize="0"/>
          <p:nvPr/>
        </p:nvPicPr>
        <p:blipFill>
          <a:blip r:embed="rId3">
            <a:alphaModFix/>
          </a:blip>
          <a:stretch>
            <a:fillRect/>
          </a:stretch>
        </p:blipFill>
        <p:spPr>
          <a:xfrm>
            <a:off x="959316" y="1129388"/>
            <a:ext cx="2643549" cy="3625450"/>
          </a:xfrm>
          <a:prstGeom prst="rect">
            <a:avLst/>
          </a:prstGeom>
          <a:noFill/>
          <a:ln>
            <a:noFill/>
          </a:ln>
        </p:spPr>
      </p:pic>
      <p:sp>
        <p:nvSpPr>
          <p:cNvPr id="188" name="Google Shape;188;p26"/>
          <p:cNvSpPr/>
          <p:nvPr/>
        </p:nvSpPr>
        <p:spPr>
          <a:xfrm>
            <a:off x="4216100" y="1129400"/>
            <a:ext cx="296400" cy="4104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95;p27"/>
          <p:cNvPicPr preferRelativeResize="0"/>
          <p:nvPr/>
        </p:nvPicPr>
        <p:blipFill rotWithShape="1">
          <a:blip r:embed="rId4">
            <a:alphaModFix/>
          </a:blip>
          <a:srcRect b="13659"/>
          <a:stretch/>
        </p:blipFill>
        <p:spPr>
          <a:xfrm>
            <a:off x="4284192" y="1570534"/>
            <a:ext cx="4462616" cy="2743158"/>
          </a:xfrm>
          <a:prstGeom prst="rect">
            <a:avLst/>
          </a:prstGeom>
          <a:noFill/>
          <a:ln>
            <a:noFill/>
          </a:ln>
        </p:spPr>
      </p:pic>
      <p:sp>
        <p:nvSpPr>
          <p:cNvPr id="10" name="Google Shape;127;p20"/>
          <p:cNvSpPr txBox="1"/>
          <p:nvPr/>
        </p:nvSpPr>
        <p:spPr>
          <a:xfrm>
            <a:off x="4947018" y="1874373"/>
            <a:ext cx="10710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a:ea typeface="Times"/>
                <a:cs typeface="Times"/>
                <a:sym typeface="Times"/>
              </a:rPr>
              <a:t>AsCas12a</a:t>
            </a:r>
            <a:endParaRPr dirty="0">
              <a:latin typeface="Times"/>
              <a:ea typeface="Times"/>
              <a:cs typeface="Times"/>
              <a:sym typeface="Times"/>
            </a:endParaRPr>
          </a:p>
        </p:txBody>
      </p:sp>
      <p:sp>
        <p:nvSpPr>
          <p:cNvPr id="11" name="Google Shape;196;p27"/>
          <p:cNvSpPr txBox="1"/>
          <p:nvPr/>
        </p:nvSpPr>
        <p:spPr>
          <a:xfrm>
            <a:off x="7380671" y="1874373"/>
            <a:ext cx="1781092" cy="942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a:buChar char="●"/>
            </a:pPr>
            <a:r>
              <a:rPr lang="en" dirty="0">
                <a:latin typeface="Times"/>
                <a:ea typeface="Times"/>
                <a:cs typeface="Times"/>
                <a:sym typeface="Times"/>
              </a:rPr>
              <a:t>REC lobe</a:t>
            </a:r>
            <a:endParaRPr dirty="0">
              <a:latin typeface="Times"/>
              <a:ea typeface="Times"/>
              <a:cs typeface="Times"/>
              <a:sym typeface="Times"/>
            </a:endParaRPr>
          </a:p>
          <a:p>
            <a:pPr marL="457200" lvl="0" indent="-317500" algn="l" rtl="0">
              <a:spcBef>
                <a:spcPts val="0"/>
              </a:spcBef>
              <a:spcAft>
                <a:spcPts val="0"/>
              </a:spcAft>
              <a:buSzPts val="1400"/>
              <a:buFont typeface="Times"/>
              <a:buChar char="●"/>
            </a:pPr>
            <a:r>
              <a:rPr lang="en" dirty="0">
                <a:latin typeface="Times"/>
                <a:ea typeface="Times"/>
                <a:cs typeface="Times"/>
                <a:sym typeface="Times"/>
              </a:rPr>
              <a:t>NUC lobe</a:t>
            </a:r>
            <a:endParaRPr dirty="0">
              <a:latin typeface="Times"/>
              <a:ea typeface="Times"/>
              <a:cs typeface="Times"/>
              <a:sym typeface="Times"/>
            </a:endParaRPr>
          </a:p>
          <a:p>
            <a:pPr marL="457200" lvl="0" indent="0" algn="l" rtl="0">
              <a:spcBef>
                <a:spcPts val="0"/>
              </a:spcBef>
              <a:spcAft>
                <a:spcPts val="0"/>
              </a:spcAft>
              <a:buNone/>
            </a:pPr>
            <a:endParaRPr dirty="0">
              <a:latin typeface="Times"/>
              <a:ea typeface="Times"/>
              <a:cs typeface="Times"/>
              <a:sym typeface="Times"/>
            </a:endParaRPr>
          </a:p>
          <a:p>
            <a:pPr marL="457200" lvl="0" indent="-317500" algn="l" rtl="0">
              <a:spcBef>
                <a:spcPts val="0"/>
              </a:spcBef>
              <a:spcAft>
                <a:spcPts val="0"/>
              </a:spcAft>
              <a:buSzPts val="1400"/>
              <a:buFont typeface="Times"/>
              <a:buChar char="●"/>
            </a:pPr>
            <a:r>
              <a:rPr lang="en" dirty="0" err="1">
                <a:latin typeface="Times"/>
                <a:ea typeface="Times"/>
                <a:cs typeface="Times"/>
                <a:sym typeface="Times"/>
              </a:rPr>
              <a:t>RuvC</a:t>
            </a:r>
            <a:r>
              <a:rPr lang="en" dirty="0">
                <a:latin typeface="Times"/>
                <a:ea typeface="Times"/>
                <a:cs typeface="Times"/>
                <a:sym typeface="Times"/>
              </a:rPr>
              <a:t> domain</a:t>
            </a:r>
            <a:endParaRPr dirty="0">
              <a:latin typeface="Times"/>
              <a:ea typeface="Times"/>
              <a:cs typeface="Times"/>
              <a:sym typeface="Time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2: Chimeric Cas12a library design and construction</a:t>
            </a:r>
            <a:endParaRPr>
              <a:latin typeface="Times"/>
              <a:ea typeface="Times"/>
              <a:cs typeface="Times"/>
              <a:sym typeface="Times"/>
            </a:endParaRPr>
          </a:p>
        </p:txBody>
      </p:sp>
      <p:sp>
        <p:nvSpPr>
          <p:cNvPr id="202" name="Google Shape;20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03" name="Google Shape;203;p28"/>
          <p:cNvPicPr preferRelativeResize="0"/>
          <p:nvPr/>
        </p:nvPicPr>
        <p:blipFill>
          <a:blip r:embed="rId3">
            <a:alphaModFix/>
          </a:blip>
          <a:stretch>
            <a:fillRect/>
          </a:stretch>
        </p:blipFill>
        <p:spPr>
          <a:xfrm>
            <a:off x="379325" y="1157500"/>
            <a:ext cx="4848839" cy="3820974"/>
          </a:xfrm>
          <a:prstGeom prst="rect">
            <a:avLst/>
          </a:prstGeom>
          <a:noFill/>
          <a:ln>
            <a:noFill/>
          </a:ln>
        </p:spPr>
      </p:pic>
      <p:sp>
        <p:nvSpPr>
          <p:cNvPr id="204" name="Google Shape;204;p28"/>
          <p:cNvSpPr txBox="1"/>
          <p:nvPr/>
        </p:nvSpPr>
        <p:spPr>
          <a:xfrm>
            <a:off x="5820525" y="2315725"/>
            <a:ext cx="2559000" cy="6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Times"/>
                <a:ea typeface="Times"/>
                <a:cs typeface="Times"/>
                <a:sym typeface="Times"/>
              </a:rPr>
              <a:t>6 protein homologs, 8 ‘blocks’</a:t>
            </a:r>
            <a:endParaRPr sz="1300" dirty="0">
              <a:latin typeface="Times"/>
              <a:ea typeface="Times"/>
              <a:cs typeface="Times"/>
              <a:sym typeface="Times"/>
            </a:endParaRPr>
          </a:p>
          <a:p>
            <a:pPr marL="0" lvl="0" indent="0" algn="l" rtl="0">
              <a:spcBef>
                <a:spcPts val="0"/>
              </a:spcBef>
              <a:spcAft>
                <a:spcPts val="0"/>
              </a:spcAft>
              <a:buNone/>
            </a:pPr>
            <a:endParaRPr sz="1300" dirty="0">
              <a:latin typeface="Times"/>
              <a:ea typeface="Times"/>
              <a:cs typeface="Times"/>
              <a:sym typeface="Times"/>
            </a:endParaRPr>
          </a:p>
          <a:p>
            <a:pPr marL="0" lvl="0" indent="0" algn="l" rtl="0">
              <a:spcBef>
                <a:spcPts val="0"/>
              </a:spcBef>
              <a:spcAft>
                <a:spcPts val="0"/>
              </a:spcAft>
              <a:buNone/>
            </a:pPr>
            <a:r>
              <a:rPr lang="en" sz="1300" dirty="0">
                <a:latin typeface="Times"/>
                <a:ea typeface="Times"/>
                <a:cs typeface="Times"/>
                <a:sym typeface="Times"/>
              </a:rPr>
              <a:t>Transformation into E. coli:</a:t>
            </a:r>
            <a:endParaRPr sz="1300" dirty="0">
              <a:latin typeface="Times"/>
              <a:ea typeface="Times"/>
              <a:cs typeface="Times"/>
              <a:sym typeface="Times"/>
            </a:endParaRPr>
          </a:p>
          <a:p>
            <a:pPr marL="0" lvl="0" indent="0" algn="l" rtl="0">
              <a:spcBef>
                <a:spcPts val="0"/>
              </a:spcBef>
              <a:spcAft>
                <a:spcPts val="0"/>
              </a:spcAft>
              <a:buNone/>
            </a:pPr>
            <a:r>
              <a:rPr lang="en" sz="1300" dirty="0">
                <a:latin typeface="Times"/>
                <a:ea typeface="Times"/>
                <a:cs typeface="Times"/>
                <a:sym typeface="Times"/>
              </a:rPr>
              <a:t>3,500,000 </a:t>
            </a:r>
            <a:r>
              <a:rPr lang="en" sz="1300" dirty="0" err="1">
                <a:latin typeface="Times"/>
                <a:ea typeface="Times"/>
                <a:cs typeface="Times"/>
                <a:sym typeface="Times"/>
              </a:rPr>
              <a:t>transformants</a:t>
            </a:r>
            <a:r>
              <a:rPr lang="en" sz="1300" dirty="0">
                <a:latin typeface="Times"/>
                <a:ea typeface="Times"/>
                <a:cs typeface="Times"/>
                <a:sym typeface="Times"/>
              </a:rPr>
              <a:t> (checked by colony forming units)</a:t>
            </a:r>
            <a:endParaRPr sz="1300" dirty="0">
              <a:latin typeface="Times"/>
              <a:ea typeface="Times"/>
              <a:cs typeface="Times"/>
              <a:sym typeface="Times"/>
            </a:endParaRPr>
          </a:p>
        </p:txBody>
      </p:sp>
      <p:sp>
        <p:nvSpPr>
          <p:cNvPr id="6" name="Google Shape;204;p28"/>
          <p:cNvSpPr txBox="1"/>
          <p:nvPr/>
        </p:nvSpPr>
        <p:spPr>
          <a:xfrm>
            <a:off x="5820525" y="1372590"/>
            <a:ext cx="2559000" cy="6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smtClean="0">
                <a:latin typeface="Times"/>
                <a:ea typeface="Times"/>
                <a:cs typeface="Times"/>
                <a:sym typeface="Times"/>
              </a:rPr>
              <a:t>Golden Gate cloning with Type IIS restriction enzymes (</a:t>
            </a:r>
            <a:r>
              <a:rPr lang="en-US" sz="1300" dirty="0" err="1" smtClean="0">
                <a:latin typeface="Times"/>
                <a:ea typeface="Times"/>
                <a:cs typeface="Times"/>
                <a:sym typeface="Times"/>
              </a:rPr>
              <a:t>BbsI</a:t>
            </a:r>
            <a:r>
              <a:rPr lang="en-US" sz="1300" dirty="0" smtClean="0">
                <a:latin typeface="Times"/>
                <a:ea typeface="Times"/>
                <a:cs typeface="Times"/>
                <a:sym typeface="Times"/>
              </a:rPr>
              <a:t>, </a:t>
            </a:r>
            <a:r>
              <a:rPr lang="en-US" sz="1300" dirty="0" err="1" smtClean="0">
                <a:latin typeface="Times"/>
                <a:ea typeface="Times"/>
                <a:cs typeface="Times"/>
                <a:sym typeface="Times"/>
              </a:rPr>
              <a:t>BsaI</a:t>
            </a:r>
            <a:r>
              <a:rPr lang="en-US" sz="1300" dirty="0">
                <a:latin typeface="Times"/>
                <a:ea typeface="Times"/>
                <a:cs typeface="Times"/>
                <a:sym typeface="Times"/>
              </a:rPr>
              <a:t>)</a:t>
            </a:r>
            <a:endParaRPr sz="1300" dirty="0">
              <a:latin typeface="Times"/>
              <a:ea typeface="Times"/>
              <a:cs typeface="Times"/>
              <a:sym typeface="Time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2: Chimeric Cas12a library design and construction</a:t>
            </a:r>
            <a:endParaRPr>
              <a:latin typeface="Times"/>
              <a:ea typeface="Times"/>
              <a:cs typeface="Times"/>
              <a:sym typeface="Times"/>
            </a:endParaRPr>
          </a:p>
        </p:txBody>
      </p:sp>
      <p:sp>
        <p:nvSpPr>
          <p:cNvPr id="210" name="Google Shape;21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11" name="Google Shape;211;p29"/>
          <p:cNvPicPr preferRelativeResize="0"/>
          <p:nvPr/>
        </p:nvPicPr>
        <p:blipFill>
          <a:blip r:embed="rId3">
            <a:alphaModFix/>
          </a:blip>
          <a:stretch>
            <a:fillRect/>
          </a:stretch>
        </p:blipFill>
        <p:spPr>
          <a:xfrm>
            <a:off x="379325" y="1157500"/>
            <a:ext cx="4848839" cy="3820974"/>
          </a:xfrm>
          <a:prstGeom prst="rect">
            <a:avLst/>
          </a:prstGeom>
          <a:noFill/>
          <a:ln>
            <a:noFill/>
          </a:ln>
        </p:spPr>
      </p:pic>
      <p:pic>
        <p:nvPicPr>
          <p:cNvPr id="212" name="Google Shape;212;p29"/>
          <p:cNvPicPr preferRelativeResize="0"/>
          <p:nvPr/>
        </p:nvPicPr>
        <p:blipFill rotWithShape="1">
          <a:blip r:embed="rId4">
            <a:alphaModFix/>
          </a:blip>
          <a:srcRect l="40996" t="59775" r="42201" b="29394"/>
          <a:stretch/>
        </p:blipFill>
        <p:spPr>
          <a:xfrm>
            <a:off x="6042850" y="2282500"/>
            <a:ext cx="2029648" cy="1744404"/>
          </a:xfrm>
          <a:prstGeom prst="rect">
            <a:avLst/>
          </a:prstGeom>
          <a:noFill/>
          <a:ln>
            <a:noFill/>
          </a:ln>
        </p:spPr>
      </p:pic>
      <p:sp>
        <p:nvSpPr>
          <p:cNvPr id="213" name="Google Shape;213;p29"/>
          <p:cNvSpPr txBox="1"/>
          <p:nvPr/>
        </p:nvSpPr>
        <p:spPr>
          <a:xfrm>
            <a:off x="6225613" y="1474963"/>
            <a:ext cx="1664100" cy="2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Function test:</a:t>
            </a:r>
            <a:endParaRPr>
              <a:latin typeface="Times"/>
              <a:ea typeface="Times"/>
              <a:cs typeface="Times"/>
              <a:sym typeface="Times"/>
            </a:endParaRPr>
          </a:p>
          <a:p>
            <a:pPr marL="0" lvl="0" indent="0" algn="l" rtl="0">
              <a:spcBef>
                <a:spcPts val="0"/>
              </a:spcBef>
              <a:spcAft>
                <a:spcPts val="0"/>
              </a:spcAft>
              <a:buNone/>
            </a:pPr>
            <a:r>
              <a:rPr lang="en">
                <a:latin typeface="Times"/>
                <a:ea typeface="Times"/>
                <a:cs typeface="Times"/>
                <a:sym typeface="Times"/>
              </a:rPr>
              <a:t>~3% functional by colony count</a:t>
            </a:r>
            <a:endParaRPr>
              <a:latin typeface="Times"/>
              <a:ea typeface="Times"/>
              <a:cs typeface="Times"/>
              <a:sym typeface="Times"/>
            </a:endParaRPr>
          </a:p>
        </p:txBody>
      </p:sp>
      <p:sp>
        <p:nvSpPr>
          <p:cNvPr id="214" name="Google Shape;214;p29"/>
          <p:cNvSpPr/>
          <p:nvPr/>
        </p:nvSpPr>
        <p:spPr>
          <a:xfrm>
            <a:off x="7725925" y="2773450"/>
            <a:ext cx="163800" cy="1890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3: Sequence-function mapping</a:t>
            </a:r>
            <a:endParaRPr>
              <a:latin typeface="Times"/>
              <a:ea typeface="Times"/>
              <a:cs typeface="Times"/>
              <a:sym typeface="Times"/>
            </a:endParaRPr>
          </a:p>
        </p:txBody>
      </p:sp>
      <p:sp>
        <p:nvSpPr>
          <p:cNvPr id="220" name="Google Shape;22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21" name="Google Shape;221;p30"/>
          <p:cNvPicPr preferRelativeResize="0"/>
          <p:nvPr/>
        </p:nvPicPr>
        <p:blipFill>
          <a:blip r:embed="rId3">
            <a:alphaModFix/>
          </a:blip>
          <a:stretch>
            <a:fillRect/>
          </a:stretch>
        </p:blipFill>
        <p:spPr>
          <a:xfrm>
            <a:off x="532400" y="1246825"/>
            <a:ext cx="5190376" cy="3014200"/>
          </a:xfrm>
          <a:prstGeom prst="rect">
            <a:avLst/>
          </a:prstGeom>
          <a:noFill/>
          <a:ln>
            <a:noFill/>
          </a:ln>
        </p:spPr>
      </p:pic>
      <p:pic>
        <p:nvPicPr>
          <p:cNvPr id="222" name="Google Shape;222;p30"/>
          <p:cNvPicPr preferRelativeResize="0"/>
          <p:nvPr/>
        </p:nvPicPr>
        <p:blipFill>
          <a:blip r:embed="rId4">
            <a:alphaModFix/>
          </a:blip>
          <a:stretch>
            <a:fillRect/>
          </a:stretch>
        </p:blipFill>
        <p:spPr>
          <a:xfrm>
            <a:off x="6517300" y="1630075"/>
            <a:ext cx="1854550" cy="2479676"/>
          </a:xfrm>
          <a:prstGeom prst="rect">
            <a:avLst/>
          </a:prstGeom>
          <a:noFill/>
          <a:ln>
            <a:noFill/>
          </a:ln>
        </p:spPr>
      </p:pic>
      <p:sp>
        <p:nvSpPr>
          <p:cNvPr id="223" name="Google Shape;223;p30"/>
          <p:cNvSpPr/>
          <p:nvPr/>
        </p:nvSpPr>
        <p:spPr>
          <a:xfrm>
            <a:off x="1898175" y="3044975"/>
            <a:ext cx="271800" cy="27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24" name="Google Shape;224;p30"/>
          <p:cNvSpPr/>
          <p:nvPr/>
        </p:nvSpPr>
        <p:spPr>
          <a:xfrm>
            <a:off x="6555075" y="1246825"/>
            <a:ext cx="271800" cy="27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25" name="Google Shape;225;p30"/>
          <p:cNvSpPr txBox="1"/>
          <p:nvPr/>
        </p:nvSpPr>
        <p:spPr>
          <a:xfrm>
            <a:off x="6826874" y="1185925"/>
            <a:ext cx="2005426"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Times"/>
                <a:ea typeface="Times"/>
                <a:cs typeface="Times"/>
                <a:sym typeface="Times"/>
              </a:rPr>
              <a:t>FACS</a:t>
            </a:r>
            <a:r>
              <a:rPr lang="en-US" dirty="0" smtClean="0">
                <a:latin typeface="Times"/>
                <a:ea typeface="Times"/>
                <a:cs typeface="Times"/>
                <a:sym typeface="Times"/>
              </a:rPr>
              <a:t> (or microfluidics)</a:t>
            </a:r>
            <a:endParaRPr dirty="0">
              <a:latin typeface="Times"/>
              <a:ea typeface="Times"/>
              <a:cs typeface="Times"/>
              <a:sym typeface="Time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a:ea typeface="Times"/>
                <a:cs typeface="Times"/>
                <a:sym typeface="Times"/>
              </a:rPr>
              <a:t>Aim 3: Sequence-function mapping</a:t>
            </a:r>
            <a:endParaRPr dirty="0">
              <a:latin typeface="Times"/>
              <a:ea typeface="Times"/>
              <a:cs typeface="Times"/>
              <a:sym typeface="Times"/>
            </a:endParaRPr>
          </a:p>
        </p:txBody>
      </p:sp>
      <p:sp>
        <p:nvSpPr>
          <p:cNvPr id="231" name="Google Shape;23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aphicFrame>
        <p:nvGraphicFramePr>
          <p:cNvPr id="232" name="Google Shape;232;p31"/>
          <p:cNvGraphicFramePr/>
          <p:nvPr/>
        </p:nvGraphicFramePr>
        <p:xfrm>
          <a:off x="2797000" y="1655613"/>
          <a:ext cx="5747600" cy="2619375"/>
        </p:xfrm>
        <a:graphic>
          <a:graphicData uri="http://schemas.openxmlformats.org/drawingml/2006/table">
            <a:tbl>
              <a:tblPr>
                <a:noFill/>
                <a:tableStyleId>{F486007D-07E0-4E1D-832C-0AD860A06502}</a:tableStyleId>
              </a:tblPr>
              <a:tblGrid>
                <a:gridCol w="1414400"/>
                <a:gridCol w="1441400"/>
                <a:gridCol w="1441400"/>
                <a:gridCol w="1450400"/>
              </a:tblGrid>
              <a:tr h="523875">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Sort replicate 1</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Sort replicate 2</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Sort replicate 3</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523875">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Sorted cells</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19,178</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19,725</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18,208</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523875">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Total events</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16,156,994</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15,527,086</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15,715,748</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523875">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Time to sort (min:s)</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23:15</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25:02</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22:20</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523875">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Function after sort</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88%</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91%</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91%</a:t>
                      </a:r>
                      <a:endParaRPr sz="1200">
                        <a:latin typeface="Times New Roman"/>
                        <a:ea typeface="Times New Roman"/>
                        <a:cs typeface="Times New Roman"/>
                        <a:sym typeface="Times New Roman"/>
                      </a:endParaRPr>
                    </a:p>
                  </a:txBody>
                  <a:tcPr marL="91425" marR="68575"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pic>
        <p:nvPicPr>
          <p:cNvPr id="233" name="Google Shape;233;p31"/>
          <p:cNvPicPr preferRelativeResize="0"/>
          <p:nvPr/>
        </p:nvPicPr>
        <p:blipFill>
          <a:blip r:embed="rId3">
            <a:alphaModFix/>
          </a:blip>
          <a:stretch>
            <a:fillRect/>
          </a:stretch>
        </p:blipFill>
        <p:spPr>
          <a:xfrm>
            <a:off x="406950" y="1498463"/>
            <a:ext cx="1952625" cy="3076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latin typeface="Times"/>
                <a:ea typeface="Times"/>
                <a:cs typeface="Times"/>
                <a:sym typeface="Times"/>
              </a:rPr>
              <a:t>Aim 3: </a:t>
            </a:r>
            <a:r>
              <a:rPr lang="en-US" dirty="0" smtClean="0">
                <a:latin typeface="Times"/>
                <a:ea typeface="Times"/>
                <a:cs typeface="Times"/>
                <a:sym typeface="Times"/>
              </a:rPr>
              <a:t>Sequence-function mapping</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16</a:t>
            </a:fld>
            <a:endParaRPr lang="uk-UA"/>
          </a:p>
        </p:txBody>
      </p:sp>
      <p:pic>
        <p:nvPicPr>
          <p:cNvPr id="1030" name="Picture 6" descr="https://upload.wikimedia.org/wikipedia/commons/thumb/6/6b/202001_nanopore_sequencing.svg/2880px-202001_nanopore_sequencin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430" y="1414427"/>
            <a:ext cx="5070378" cy="28520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xford Nanopore Mi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20" y="1414427"/>
            <a:ext cx="3436862" cy="3253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77650" y="4112626"/>
            <a:ext cx="1721946" cy="307777"/>
          </a:xfrm>
          <a:prstGeom prst="rect">
            <a:avLst/>
          </a:prstGeom>
          <a:noFill/>
        </p:spPr>
        <p:txBody>
          <a:bodyPr wrap="none" rtlCol="0">
            <a:spAutoFit/>
          </a:bodyPr>
          <a:lstStyle/>
          <a:p>
            <a:r>
              <a:rPr lang="en-US" dirty="0" smtClean="0">
                <a:latin typeface="Times New Roman" charset="0"/>
                <a:ea typeface="Times New Roman" charset="0"/>
                <a:cs typeface="Times New Roman" charset="0"/>
              </a:rPr>
              <a:t>High error rate ~10%</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7704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3: Sequence-function mapping</a:t>
            </a:r>
            <a:endParaRPr>
              <a:latin typeface="Times"/>
              <a:ea typeface="Times"/>
              <a:cs typeface="Times"/>
              <a:sym typeface="Times"/>
            </a:endParaRPr>
          </a:p>
        </p:txBody>
      </p:sp>
      <p:sp>
        <p:nvSpPr>
          <p:cNvPr id="239" name="Google Shape;23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40" name="Google Shape;240;p32"/>
          <p:cNvPicPr preferRelativeResize="0"/>
          <p:nvPr/>
        </p:nvPicPr>
        <p:blipFill>
          <a:blip r:embed="rId3">
            <a:alphaModFix/>
          </a:blip>
          <a:stretch>
            <a:fillRect/>
          </a:stretch>
        </p:blipFill>
        <p:spPr>
          <a:xfrm>
            <a:off x="567300" y="1702175"/>
            <a:ext cx="6693126" cy="1739150"/>
          </a:xfrm>
          <a:prstGeom prst="rect">
            <a:avLst/>
          </a:prstGeom>
          <a:noFill/>
          <a:ln>
            <a:noFill/>
          </a:ln>
        </p:spPr>
      </p:pic>
      <p:sp>
        <p:nvSpPr>
          <p:cNvPr id="241" name="Google Shape;241;p32"/>
          <p:cNvSpPr txBox="1"/>
          <p:nvPr/>
        </p:nvSpPr>
        <p:spPr>
          <a:xfrm>
            <a:off x="567300" y="3946675"/>
            <a:ext cx="8122200" cy="84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Times"/>
                <a:ea typeface="Times"/>
                <a:cs typeface="Times"/>
                <a:sym typeface="Times"/>
              </a:rPr>
              <a:t>S</a:t>
            </a:r>
            <a:r>
              <a:rPr lang="en-US" dirty="0" smtClean="0">
                <a:latin typeface="Times"/>
                <a:ea typeface="Times"/>
                <a:cs typeface="Times"/>
                <a:sym typeface="Times"/>
              </a:rPr>
              <a:t>equence alignments using pairwise2 in </a:t>
            </a:r>
            <a:r>
              <a:rPr lang="en-US" dirty="0" err="1" smtClean="0">
                <a:latin typeface="Times"/>
                <a:ea typeface="Times"/>
                <a:cs typeface="Times"/>
                <a:sym typeface="Times"/>
              </a:rPr>
              <a:t>biopython</a:t>
            </a:r>
            <a:endParaRPr lang="en-US" dirty="0" smtClean="0">
              <a:latin typeface="Times"/>
              <a:ea typeface="Times"/>
              <a:cs typeface="Times"/>
              <a:sym typeface="Times"/>
            </a:endParaRPr>
          </a:p>
          <a:p>
            <a:pPr marL="0" lvl="0" indent="0" algn="l" rtl="0">
              <a:spcBef>
                <a:spcPts val="0"/>
              </a:spcBef>
              <a:spcAft>
                <a:spcPts val="0"/>
              </a:spcAft>
              <a:buNone/>
            </a:pPr>
            <a:r>
              <a:rPr lang="en" dirty="0" err="1" smtClean="0">
                <a:latin typeface="Times"/>
                <a:ea typeface="Times"/>
                <a:cs typeface="Times"/>
                <a:sym typeface="Times"/>
              </a:rPr>
              <a:t>MinION</a:t>
            </a:r>
            <a:r>
              <a:rPr lang="en" dirty="0" smtClean="0">
                <a:latin typeface="Times"/>
                <a:ea typeface="Times"/>
                <a:cs typeface="Times"/>
                <a:sym typeface="Times"/>
              </a:rPr>
              <a:t> </a:t>
            </a:r>
            <a:r>
              <a:rPr lang="en" dirty="0">
                <a:latin typeface="Times"/>
                <a:ea typeface="Times"/>
                <a:cs typeface="Times"/>
                <a:sym typeface="Times"/>
              </a:rPr>
              <a:t>read has 92% sequence identity with PcCas12a_block8 compared to &lt;80% with	all other parents</a:t>
            </a:r>
            <a:endParaRPr dirty="0">
              <a:latin typeface="Times"/>
              <a:ea typeface="Times"/>
              <a:cs typeface="Times"/>
              <a:sym typeface="Times"/>
            </a:endParaRPr>
          </a:p>
        </p:txBody>
      </p:sp>
      <p:sp>
        <p:nvSpPr>
          <p:cNvPr id="243" name="Google Shape;243;p32"/>
          <p:cNvSpPr txBox="1"/>
          <p:nvPr/>
        </p:nvSpPr>
        <p:spPr>
          <a:xfrm>
            <a:off x="5326325" y="2956525"/>
            <a:ext cx="19341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a:ea typeface="Times"/>
                <a:cs typeface="Times"/>
                <a:sym typeface="Times"/>
              </a:rPr>
              <a:t>92% sequence identity</a:t>
            </a:r>
            <a:endParaRPr dirty="0">
              <a:latin typeface="Times"/>
              <a:ea typeface="Times"/>
              <a:cs typeface="Times"/>
              <a:sym typeface="Time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3: Sequence-function mapping</a:t>
            </a:r>
            <a:endParaRPr>
              <a:latin typeface="Times"/>
              <a:ea typeface="Times"/>
              <a:cs typeface="Times"/>
              <a:sym typeface="Times"/>
            </a:endParaRPr>
          </a:p>
        </p:txBody>
      </p:sp>
      <p:sp>
        <p:nvSpPr>
          <p:cNvPr id="249" name="Google Shape;24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50" name="Google Shape;250;p33"/>
          <p:cNvPicPr preferRelativeResize="0"/>
          <p:nvPr/>
        </p:nvPicPr>
        <p:blipFill>
          <a:blip r:embed="rId3">
            <a:alphaModFix/>
          </a:blip>
          <a:stretch>
            <a:fillRect/>
          </a:stretch>
        </p:blipFill>
        <p:spPr>
          <a:xfrm>
            <a:off x="509332" y="1415850"/>
            <a:ext cx="7963126" cy="3052525"/>
          </a:xfrm>
          <a:prstGeom prst="rect">
            <a:avLst/>
          </a:prstGeom>
          <a:noFill/>
          <a:ln>
            <a:noFill/>
          </a:ln>
        </p:spPr>
      </p:pic>
      <p:sp>
        <p:nvSpPr>
          <p:cNvPr id="251" name="Google Shape;251;p33"/>
          <p:cNvSpPr txBox="1"/>
          <p:nvPr/>
        </p:nvSpPr>
        <p:spPr>
          <a:xfrm>
            <a:off x="0" y="4866500"/>
            <a:ext cx="4024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dk1"/>
                </a:solidFill>
                <a:latin typeface="Times New Roman"/>
                <a:ea typeface="Times New Roman"/>
                <a:cs typeface="Times New Roman"/>
                <a:sym typeface="Times New Roman"/>
              </a:rPr>
              <a:t>Haiyang Zheng (Ocean)</a:t>
            </a:r>
            <a:endParaRPr sz="1400">
              <a:solidFill>
                <a:schemeClr val="dk1"/>
              </a:solidFill>
              <a:latin typeface="Times New Roman"/>
              <a:ea typeface="Times New Roman"/>
              <a:cs typeface="Times New Roman"/>
              <a:sym typeface="Times New Roman"/>
            </a:endParaRPr>
          </a:p>
        </p:txBody>
      </p:sp>
      <p:sp>
        <p:nvSpPr>
          <p:cNvPr id="252" name="Google Shape;252;p33"/>
          <p:cNvSpPr/>
          <p:nvPr/>
        </p:nvSpPr>
        <p:spPr>
          <a:xfrm>
            <a:off x="2360775" y="3238900"/>
            <a:ext cx="1663500" cy="10947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579066" y="2384167"/>
            <a:ext cx="1180618" cy="738664"/>
          </a:xfrm>
          <a:prstGeom prst="rect">
            <a:avLst/>
          </a:prstGeom>
          <a:solidFill>
            <a:schemeClr val="lt1"/>
          </a:solidFill>
        </p:spPr>
        <p:txBody>
          <a:bodyPr wrap="square" rtlCol="0">
            <a:spAutoFit/>
          </a:bodyPr>
          <a:lstStyle/>
          <a:p>
            <a:r>
              <a:rPr lang="en-US" dirty="0" smtClean="0"/>
              <a:t>Sequence alignments</a:t>
            </a:r>
          </a:p>
          <a:p>
            <a:r>
              <a:rPr lang="en-US" dirty="0" err="1" smtClean="0"/>
              <a:t>HTCondor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3: Sequence-function mapping</a:t>
            </a:r>
            <a:endParaRPr>
              <a:latin typeface="Times"/>
              <a:ea typeface="Times"/>
              <a:cs typeface="Times"/>
              <a:sym typeface="Times"/>
            </a:endParaRPr>
          </a:p>
        </p:txBody>
      </p:sp>
      <p:sp>
        <p:nvSpPr>
          <p:cNvPr id="258" name="Google Shape;25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graphicFrame>
        <p:nvGraphicFramePr>
          <p:cNvPr id="259" name="Google Shape;259;p34"/>
          <p:cNvGraphicFramePr/>
          <p:nvPr/>
        </p:nvGraphicFramePr>
        <p:xfrm>
          <a:off x="2627300" y="1600488"/>
          <a:ext cx="3889400" cy="2764700"/>
        </p:xfrm>
        <a:graphic>
          <a:graphicData uri="http://schemas.openxmlformats.org/drawingml/2006/table">
            <a:tbl>
              <a:tblPr>
                <a:noFill/>
                <a:tableStyleId>{F486007D-07E0-4E1D-832C-0AD860A06502}</a:tableStyleId>
              </a:tblPr>
              <a:tblGrid>
                <a:gridCol w="1286050"/>
                <a:gridCol w="1298550"/>
                <a:gridCol w="1304800"/>
              </a:tblGrid>
              <a:tr h="691175">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Unsorted (counts)</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Sorted (counts)</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691175">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Sort replicate 1</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1,699,697</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1,373,371</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691175">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Sort replicate 2</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1,763,761</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1,870,868</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691175">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Sort Replicate 3</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1,237,235</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218181"/>
                        </a:lnSpc>
                        <a:spcBef>
                          <a:spcPts val="1200"/>
                        </a:spcBef>
                        <a:spcAft>
                          <a:spcPts val="0"/>
                        </a:spcAft>
                        <a:buNone/>
                      </a:pPr>
                      <a:r>
                        <a:rPr lang="en" sz="1200">
                          <a:latin typeface="Times New Roman"/>
                          <a:ea typeface="Times New Roman"/>
                          <a:cs typeface="Times New Roman"/>
                          <a:sym typeface="Times New Roman"/>
                        </a:rPr>
                        <a:t>1,445,443</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CRISPR in biotechnology</a:t>
            </a:r>
            <a:endParaRPr>
              <a:latin typeface="Times"/>
              <a:ea typeface="Times"/>
              <a:cs typeface="Times"/>
              <a:sym typeface="Times"/>
            </a:endParaRPr>
          </a:p>
        </p:txBody>
      </p:sp>
      <p:sp>
        <p:nvSpPr>
          <p:cNvPr id="67" name="Google Shape;67;p15"/>
          <p:cNvSpPr txBox="1">
            <a:spLocks noGrp="1"/>
          </p:cNvSpPr>
          <p:nvPr>
            <p:ph type="body" idx="1"/>
          </p:nvPr>
        </p:nvSpPr>
        <p:spPr>
          <a:xfrm>
            <a:off x="311700" y="1403575"/>
            <a:ext cx="8520600" cy="3165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a:buChar char="●"/>
            </a:pPr>
            <a:r>
              <a:rPr lang="en">
                <a:solidFill>
                  <a:srgbClr val="000000"/>
                </a:solidFill>
                <a:latin typeface="Times"/>
                <a:ea typeface="Times"/>
                <a:cs typeface="Times"/>
                <a:sym typeface="Times"/>
              </a:rPr>
              <a:t>Biodiagnostics</a:t>
            </a:r>
            <a:endParaRPr>
              <a:solidFill>
                <a:srgbClr val="000000"/>
              </a:solidFill>
              <a:latin typeface="Times"/>
              <a:ea typeface="Times"/>
              <a:cs typeface="Times"/>
              <a:sym typeface="Times"/>
            </a:endParaRPr>
          </a:p>
          <a:p>
            <a:pPr marL="457200" lvl="0" indent="0" algn="l" rtl="0">
              <a:spcBef>
                <a:spcPts val="1600"/>
              </a:spcBef>
              <a:spcAft>
                <a:spcPts val="0"/>
              </a:spcAft>
              <a:buNone/>
            </a:pPr>
            <a:endParaRPr>
              <a:solidFill>
                <a:srgbClr val="000000"/>
              </a:solidFill>
              <a:latin typeface="Times"/>
              <a:ea typeface="Times"/>
              <a:cs typeface="Times"/>
              <a:sym typeface="Times"/>
            </a:endParaRPr>
          </a:p>
          <a:p>
            <a:pPr marL="457200" lvl="0" indent="-342900" algn="l" rtl="0">
              <a:spcBef>
                <a:spcPts val="1600"/>
              </a:spcBef>
              <a:spcAft>
                <a:spcPts val="0"/>
              </a:spcAft>
              <a:buClr>
                <a:srgbClr val="000000"/>
              </a:buClr>
              <a:buSzPts val="1800"/>
              <a:buFont typeface="Times"/>
              <a:buChar char="●"/>
            </a:pPr>
            <a:r>
              <a:rPr lang="en">
                <a:solidFill>
                  <a:srgbClr val="000000"/>
                </a:solidFill>
                <a:latin typeface="Times"/>
                <a:ea typeface="Times"/>
                <a:cs typeface="Times"/>
                <a:sym typeface="Times"/>
              </a:rPr>
              <a:t>Biomedical research</a:t>
            </a:r>
            <a:endParaRPr>
              <a:solidFill>
                <a:srgbClr val="000000"/>
              </a:solidFill>
              <a:latin typeface="Times"/>
              <a:ea typeface="Times"/>
              <a:cs typeface="Times"/>
              <a:sym typeface="Times"/>
            </a:endParaRPr>
          </a:p>
          <a:p>
            <a:pPr marL="457200" lvl="0" indent="0" algn="l" rtl="0">
              <a:spcBef>
                <a:spcPts val="1600"/>
              </a:spcBef>
              <a:spcAft>
                <a:spcPts val="0"/>
              </a:spcAft>
              <a:buNone/>
            </a:pPr>
            <a:endParaRPr>
              <a:solidFill>
                <a:srgbClr val="000000"/>
              </a:solidFill>
              <a:latin typeface="Times"/>
              <a:ea typeface="Times"/>
              <a:cs typeface="Times"/>
              <a:sym typeface="Times"/>
            </a:endParaRPr>
          </a:p>
          <a:p>
            <a:pPr marL="457200" lvl="0" indent="-342900" algn="l" rtl="0">
              <a:spcBef>
                <a:spcPts val="1600"/>
              </a:spcBef>
              <a:spcAft>
                <a:spcPts val="0"/>
              </a:spcAft>
              <a:buClr>
                <a:srgbClr val="000000"/>
              </a:buClr>
              <a:buSzPts val="1800"/>
              <a:buFont typeface="Times"/>
              <a:buChar char="●"/>
            </a:pPr>
            <a:r>
              <a:rPr lang="en">
                <a:solidFill>
                  <a:srgbClr val="000000"/>
                </a:solidFill>
                <a:latin typeface="Times"/>
                <a:ea typeface="Times"/>
                <a:cs typeface="Times"/>
                <a:sym typeface="Times"/>
              </a:rPr>
              <a:t>Medical therapies</a:t>
            </a:r>
            <a:endParaRPr>
              <a:solidFill>
                <a:srgbClr val="000000"/>
              </a:solidFill>
              <a:latin typeface="Times"/>
              <a:ea typeface="Times"/>
              <a:cs typeface="Times"/>
              <a:sym typeface="Times"/>
            </a:endParaRPr>
          </a:p>
        </p:txBody>
      </p:sp>
      <p:pic>
        <p:nvPicPr>
          <p:cNvPr id="68" name="Google Shape;68;p15" descr="NA double helix with a pair of scissors"/>
          <p:cNvPicPr preferRelativeResize="0"/>
          <p:nvPr/>
        </p:nvPicPr>
        <p:blipFill rotWithShape="1">
          <a:blip r:embed="rId3">
            <a:alphaModFix/>
          </a:blip>
          <a:srcRect/>
          <a:stretch/>
        </p:blipFill>
        <p:spPr>
          <a:xfrm>
            <a:off x="4977830" y="1268016"/>
            <a:ext cx="2237357" cy="3065180"/>
          </a:xfrm>
          <a:prstGeom prst="rect">
            <a:avLst/>
          </a:prstGeom>
          <a:noFill/>
          <a:ln>
            <a:noFill/>
          </a:ln>
        </p:spPr>
      </p:pic>
      <p:sp>
        <p:nvSpPr>
          <p:cNvPr id="69" name="Google Shape;69;p15"/>
          <p:cNvSpPr txBox="1"/>
          <p:nvPr/>
        </p:nvSpPr>
        <p:spPr>
          <a:xfrm>
            <a:off x="7259588" y="3408713"/>
            <a:ext cx="990600" cy="6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Times New Roman"/>
                <a:ea typeface="Times New Roman"/>
                <a:cs typeface="Times New Roman"/>
                <a:sym typeface="Times New Roman"/>
              </a:rPr>
              <a:t>CRISPR Molecular ’scissors’</a:t>
            </a:r>
            <a:endParaRPr sz="1400">
              <a:solidFill>
                <a:schemeClr val="dk1"/>
              </a:solidFill>
              <a:latin typeface="Times New Roman"/>
              <a:ea typeface="Times New Roman"/>
              <a:cs typeface="Times New Roman"/>
              <a:sym typeface="Times New Roman"/>
            </a:endParaRPr>
          </a:p>
        </p:txBody>
      </p:sp>
      <p:sp>
        <p:nvSpPr>
          <p:cNvPr id="70" name="Google Shape;70;p15"/>
          <p:cNvSpPr txBox="1"/>
          <p:nvPr/>
        </p:nvSpPr>
        <p:spPr>
          <a:xfrm>
            <a:off x="6810375" y="1446736"/>
            <a:ext cx="809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Times New Roman"/>
                <a:ea typeface="Times New Roman"/>
                <a:cs typeface="Times New Roman"/>
                <a:sym typeface="Times New Roman"/>
              </a:rPr>
              <a:t>DNA</a:t>
            </a:r>
            <a:endParaRPr sz="1400">
              <a:solidFill>
                <a:schemeClr val="dk1"/>
              </a:solidFill>
              <a:latin typeface="Times New Roman"/>
              <a:ea typeface="Times New Roman"/>
              <a:cs typeface="Times New Roman"/>
              <a:sym typeface="Times New Roman"/>
            </a:endParaRPr>
          </a:p>
        </p:txBody>
      </p:sp>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4: Enrichment analysis of the blocks </a:t>
            </a:r>
            <a:endParaRPr>
              <a:latin typeface="Times"/>
              <a:ea typeface="Times"/>
              <a:cs typeface="Times"/>
              <a:sym typeface="Times"/>
            </a:endParaRPr>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66" name="Google Shape;266;p35"/>
          <p:cNvPicPr preferRelativeResize="0"/>
          <p:nvPr/>
        </p:nvPicPr>
        <p:blipFill rotWithShape="1">
          <a:blip r:embed="rId3">
            <a:alphaModFix/>
          </a:blip>
          <a:srcRect l="75237" t="30574"/>
          <a:stretch/>
        </p:blipFill>
        <p:spPr>
          <a:xfrm>
            <a:off x="1046350" y="1612174"/>
            <a:ext cx="1599350" cy="2604124"/>
          </a:xfrm>
          <a:prstGeom prst="rect">
            <a:avLst/>
          </a:prstGeom>
          <a:noFill/>
          <a:ln>
            <a:noFill/>
          </a:ln>
        </p:spPr>
      </p:pic>
      <p:pic>
        <p:nvPicPr>
          <p:cNvPr id="267" name="Google Shape;267;p35"/>
          <p:cNvPicPr preferRelativeResize="0"/>
          <p:nvPr/>
        </p:nvPicPr>
        <p:blipFill>
          <a:blip r:embed="rId4">
            <a:alphaModFix/>
          </a:blip>
          <a:stretch>
            <a:fillRect/>
          </a:stretch>
        </p:blipFill>
        <p:spPr>
          <a:xfrm>
            <a:off x="3781975" y="1805986"/>
            <a:ext cx="4586575" cy="862925"/>
          </a:xfrm>
          <a:prstGeom prst="rect">
            <a:avLst/>
          </a:prstGeom>
          <a:noFill/>
          <a:ln>
            <a:noFill/>
          </a:ln>
        </p:spPr>
      </p:pic>
      <p:sp>
        <p:nvSpPr>
          <p:cNvPr id="268" name="Google Shape;268;p35"/>
          <p:cNvSpPr txBox="1"/>
          <p:nvPr/>
        </p:nvSpPr>
        <p:spPr>
          <a:xfrm>
            <a:off x="3524150" y="2765575"/>
            <a:ext cx="5246100" cy="1109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a:buChar char="●"/>
            </a:pPr>
            <a:r>
              <a:rPr lang="en">
                <a:latin typeface="Times"/>
                <a:ea typeface="Times"/>
                <a:cs typeface="Times"/>
                <a:sym typeface="Times"/>
              </a:rPr>
              <a:t>s</a:t>
            </a:r>
            <a:r>
              <a:rPr lang="en" baseline="-25000">
                <a:latin typeface="Times"/>
                <a:ea typeface="Times"/>
                <a:cs typeface="Times"/>
                <a:sym typeface="Times"/>
              </a:rPr>
              <a:t>ij</a:t>
            </a:r>
            <a:r>
              <a:rPr lang="en">
                <a:latin typeface="Times"/>
                <a:ea typeface="Times"/>
                <a:cs typeface="Times"/>
                <a:sym typeface="Times"/>
              </a:rPr>
              <a:t> corresponds to the counts found in the sorted sequences</a:t>
            </a:r>
            <a:endParaRPr>
              <a:latin typeface="Times"/>
              <a:ea typeface="Times"/>
              <a:cs typeface="Times"/>
              <a:sym typeface="Times"/>
            </a:endParaRPr>
          </a:p>
          <a:p>
            <a:pPr marL="457200" lvl="0" indent="-317500" algn="l" rtl="0">
              <a:spcBef>
                <a:spcPts val="0"/>
              </a:spcBef>
              <a:spcAft>
                <a:spcPts val="0"/>
              </a:spcAft>
              <a:buSzPts val="1400"/>
              <a:buFont typeface="Times"/>
              <a:buChar char="●"/>
            </a:pPr>
            <a:r>
              <a:rPr lang="en">
                <a:latin typeface="Times"/>
                <a:ea typeface="Times"/>
                <a:cs typeface="Times"/>
                <a:sym typeface="Times"/>
              </a:rPr>
              <a:t>u</a:t>
            </a:r>
            <a:r>
              <a:rPr lang="en" baseline="-25000">
                <a:latin typeface="Times"/>
                <a:ea typeface="Times"/>
                <a:cs typeface="Times"/>
                <a:sym typeface="Times"/>
              </a:rPr>
              <a:t>ij</a:t>
            </a:r>
            <a:r>
              <a:rPr lang="en">
                <a:latin typeface="Times"/>
                <a:ea typeface="Times"/>
                <a:cs typeface="Times"/>
                <a:sym typeface="Times"/>
              </a:rPr>
              <a:t> corresponds to the counts found in the unsorted sequences</a:t>
            </a:r>
            <a:endParaRPr>
              <a:latin typeface="Times"/>
              <a:ea typeface="Times"/>
              <a:cs typeface="Times"/>
              <a:sym typeface="Times"/>
            </a:endParaRPr>
          </a:p>
          <a:p>
            <a:pPr marL="457200" lvl="0" indent="-317500" algn="l" rtl="0">
              <a:spcBef>
                <a:spcPts val="0"/>
              </a:spcBef>
              <a:spcAft>
                <a:spcPts val="0"/>
              </a:spcAft>
              <a:buSzPts val="1400"/>
              <a:buFont typeface="Times"/>
              <a:buChar char="●"/>
            </a:pPr>
            <a:r>
              <a:rPr lang="en" i="1">
                <a:latin typeface="Times"/>
                <a:ea typeface="Times"/>
                <a:cs typeface="Times"/>
                <a:sym typeface="Times"/>
              </a:rPr>
              <a:t>i </a:t>
            </a:r>
            <a:r>
              <a:rPr lang="en">
                <a:latin typeface="Times"/>
                <a:ea typeface="Times"/>
                <a:cs typeface="Times"/>
                <a:sym typeface="Times"/>
              </a:rPr>
              <a:t>refers to the parent number</a:t>
            </a:r>
            <a:endParaRPr>
              <a:latin typeface="Times"/>
              <a:ea typeface="Times"/>
              <a:cs typeface="Times"/>
              <a:sym typeface="Times"/>
            </a:endParaRPr>
          </a:p>
          <a:p>
            <a:pPr marL="457200" lvl="0" indent="-317500" algn="l" rtl="0">
              <a:spcBef>
                <a:spcPts val="0"/>
              </a:spcBef>
              <a:spcAft>
                <a:spcPts val="0"/>
              </a:spcAft>
              <a:buSzPts val="1400"/>
              <a:buFont typeface="Times"/>
              <a:buChar char="●"/>
            </a:pPr>
            <a:r>
              <a:rPr lang="en" i="1">
                <a:latin typeface="Times"/>
                <a:ea typeface="Times"/>
                <a:cs typeface="Times"/>
                <a:sym typeface="Times"/>
              </a:rPr>
              <a:t>j</a:t>
            </a:r>
            <a:r>
              <a:rPr lang="en">
                <a:latin typeface="Times"/>
                <a:ea typeface="Times"/>
                <a:cs typeface="Times"/>
                <a:sym typeface="Times"/>
              </a:rPr>
              <a:t> refers to the block number</a:t>
            </a:r>
            <a:endParaRPr>
              <a:latin typeface="Times"/>
              <a:ea typeface="Times"/>
              <a:cs typeface="Times"/>
              <a:sym typeface="Times"/>
            </a:endParaRPr>
          </a:p>
          <a:p>
            <a:pPr marL="457200" lvl="0" indent="-317500" algn="l" rtl="0">
              <a:spcBef>
                <a:spcPts val="0"/>
              </a:spcBef>
              <a:spcAft>
                <a:spcPts val="0"/>
              </a:spcAft>
              <a:buSzPts val="1400"/>
              <a:buFont typeface="Times"/>
              <a:buChar char="●"/>
            </a:pPr>
            <a:r>
              <a:rPr lang="en">
                <a:latin typeface="Times"/>
                <a:ea typeface="Times"/>
                <a:cs typeface="Times"/>
                <a:sym typeface="Times"/>
              </a:rPr>
              <a:t>T refers to total count for all parents at that block number</a:t>
            </a:r>
            <a:endParaRPr>
              <a:latin typeface="Times"/>
              <a:ea typeface="Times"/>
              <a:cs typeface="Times"/>
              <a:sym typeface="Time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4: Enrichment analysis of the blocks </a:t>
            </a:r>
            <a:endParaRPr>
              <a:latin typeface="Times"/>
              <a:ea typeface="Times"/>
              <a:cs typeface="Times"/>
              <a:sym typeface="Times"/>
            </a:endParaRPr>
          </a:p>
        </p:txBody>
      </p:sp>
      <p:sp>
        <p:nvSpPr>
          <p:cNvPr id="274" name="Google Shape;27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75" name="Google Shape;275;p36"/>
          <p:cNvPicPr preferRelativeResize="0"/>
          <p:nvPr/>
        </p:nvPicPr>
        <p:blipFill>
          <a:blip r:embed="rId3">
            <a:alphaModFix/>
          </a:blip>
          <a:stretch>
            <a:fillRect/>
          </a:stretch>
        </p:blipFill>
        <p:spPr>
          <a:xfrm>
            <a:off x="1754400" y="1017725"/>
            <a:ext cx="2229419" cy="3820976"/>
          </a:xfrm>
          <a:prstGeom prst="rect">
            <a:avLst/>
          </a:prstGeom>
          <a:noFill/>
          <a:ln>
            <a:noFill/>
          </a:ln>
        </p:spPr>
      </p:pic>
      <p:sp>
        <p:nvSpPr>
          <p:cNvPr id="276" name="Google Shape;276;p36"/>
          <p:cNvSpPr txBox="1"/>
          <p:nvPr/>
        </p:nvSpPr>
        <p:spPr>
          <a:xfrm>
            <a:off x="517725" y="1356163"/>
            <a:ext cx="106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Sorting replicate 1</a:t>
            </a:r>
            <a:endParaRPr>
              <a:latin typeface="Times"/>
              <a:ea typeface="Times"/>
              <a:cs typeface="Times"/>
              <a:sym typeface="Times"/>
            </a:endParaRPr>
          </a:p>
        </p:txBody>
      </p:sp>
      <p:sp>
        <p:nvSpPr>
          <p:cNvPr id="277" name="Google Shape;277;p36"/>
          <p:cNvSpPr txBox="1"/>
          <p:nvPr/>
        </p:nvSpPr>
        <p:spPr>
          <a:xfrm>
            <a:off x="517725" y="2844863"/>
            <a:ext cx="106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Sorting replicate 2</a:t>
            </a:r>
            <a:endParaRPr>
              <a:latin typeface="Times"/>
              <a:ea typeface="Times"/>
              <a:cs typeface="Times"/>
              <a:sym typeface="Times"/>
            </a:endParaRPr>
          </a:p>
        </p:txBody>
      </p:sp>
      <p:sp>
        <p:nvSpPr>
          <p:cNvPr id="278" name="Google Shape;278;p36"/>
          <p:cNvSpPr txBox="1"/>
          <p:nvPr/>
        </p:nvSpPr>
        <p:spPr>
          <a:xfrm>
            <a:off x="517725" y="4106663"/>
            <a:ext cx="106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Sorting replicate 3</a:t>
            </a:r>
            <a:endParaRPr>
              <a:latin typeface="Times"/>
              <a:ea typeface="Times"/>
              <a:cs typeface="Times"/>
              <a:sym typeface="Times"/>
            </a:endParaRPr>
          </a:p>
        </p:txBody>
      </p:sp>
      <p:sp>
        <p:nvSpPr>
          <p:cNvPr id="279" name="Google Shape;279;p36"/>
          <p:cNvSpPr txBox="1"/>
          <p:nvPr/>
        </p:nvSpPr>
        <p:spPr>
          <a:xfrm flipH="1">
            <a:off x="5062175" y="2252750"/>
            <a:ext cx="3682200" cy="13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Times"/>
                <a:ea typeface="Times"/>
                <a:cs typeface="Times"/>
                <a:sym typeface="Times"/>
              </a:rPr>
              <a:t>p1: </a:t>
            </a:r>
            <a:r>
              <a:rPr lang="en" sz="1200" i="1">
                <a:solidFill>
                  <a:schemeClr val="dk1"/>
                </a:solidFill>
                <a:latin typeface="Times New Roman"/>
                <a:ea typeface="Times New Roman"/>
                <a:cs typeface="Times New Roman"/>
                <a:sym typeface="Times New Roman"/>
              </a:rPr>
              <a:t>Acidaminococcus sp. BV3L6</a:t>
            </a:r>
            <a:r>
              <a:rPr lang="en" sz="1200">
                <a:solidFill>
                  <a:schemeClr val="dk1"/>
                </a:solidFill>
                <a:latin typeface="Times New Roman"/>
                <a:ea typeface="Times New Roman"/>
                <a:cs typeface="Times New Roman"/>
                <a:sym typeface="Times New Roman"/>
              </a:rPr>
              <a:t> (AsCas12a)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p2: </a:t>
            </a:r>
            <a:r>
              <a:rPr lang="en" sz="1200" i="1">
                <a:solidFill>
                  <a:schemeClr val="dk1"/>
                </a:solidFill>
                <a:latin typeface="Times New Roman"/>
                <a:ea typeface="Times New Roman"/>
                <a:cs typeface="Times New Roman"/>
                <a:sym typeface="Times New Roman"/>
              </a:rPr>
              <a:t>Moraxella bovoculli</a:t>
            </a:r>
            <a:r>
              <a:rPr lang="en" sz="1200">
                <a:solidFill>
                  <a:schemeClr val="dk1"/>
                </a:solidFill>
                <a:latin typeface="Times New Roman"/>
                <a:ea typeface="Times New Roman"/>
                <a:cs typeface="Times New Roman"/>
                <a:sym typeface="Times New Roman"/>
              </a:rPr>
              <a:t> (MbCas12a)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p3: </a:t>
            </a:r>
            <a:r>
              <a:rPr lang="en" sz="1200" i="1">
                <a:solidFill>
                  <a:schemeClr val="dk1"/>
                </a:solidFill>
                <a:latin typeface="Times New Roman"/>
                <a:ea typeface="Times New Roman"/>
                <a:cs typeface="Times New Roman"/>
                <a:sym typeface="Times New Roman"/>
              </a:rPr>
              <a:t>Lachnospiraceae bacterium ND2006</a:t>
            </a:r>
            <a:r>
              <a:rPr lang="en" sz="1200">
                <a:solidFill>
                  <a:schemeClr val="dk1"/>
                </a:solidFill>
                <a:latin typeface="Times New Roman"/>
                <a:ea typeface="Times New Roman"/>
                <a:cs typeface="Times New Roman"/>
                <a:sym typeface="Times New Roman"/>
              </a:rPr>
              <a:t> (LbCas12a)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p4:</a:t>
            </a:r>
            <a:r>
              <a:rPr lang="en" sz="1200" i="1">
                <a:solidFill>
                  <a:schemeClr val="dk1"/>
                </a:solidFill>
                <a:latin typeface="Times New Roman"/>
                <a:ea typeface="Times New Roman"/>
                <a:cs typeface="Times New Roman"/>
                <a:sym typeface="Times New Roman"/>
              </a:rPr>
              <a:t> Francisella tularensis subsp. novicida</a:t>
            </a:r>
            <a:r>
              <a:rPr lang="en" sz="1200">
                <a:solidFill>
                  <a:schemeClr val="dk1"/>
                </a:solidFill>
                <a:latin typeface="Times New Roman"/>
                <a:ea typeface="Times New Roman"/>
                <a:cs typeface="Times New Roman"/>
                <a:sym typeface="Times New Roman"/>
              </a:rPr>
              <a:t> (FnCas12a)</a:t>
            </a:r>
            <a:endParaRPr sz="1200"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p5: </a:t>
            </a:r>
            <a:r>
              <a:rPr lang="en" sz="1200" i="1">
                <a:solidFill>
                  <a:schemeClr val="dk1"/>
                </a:solidFill>
                <a:latin typeface="Times New Roman"/>
                <a:ea typeface="Times New Roman"/>
                <a:cs typeface="Times New Roman"/>
                <a:sym typeface="Times New Roman"/>
              </a:rPr>
              <a:t>Lachnospiraceae bacterium COE1</a:t>
            </a:r>
            <a:r>
              <a:rPr lang="en" sz="1200">
                <a:solidFill>
                  <a:schemeClr val="dk1"/>
                </a:solidFill>
                <a:latin typeface="Times New Roman"/>
                <a:ea typeface="Times New Roman"/>
                <a:cs typeface="Times New Roman"/>
                <a:sym typeface="Times New Roman"/>
              </a:rPr>
              <a:t> (Lb6Cas12a)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p6: </a:t>
            </a:r>
            <a:r>
              <a:rPr lang="en" sz="1200" i="1">
                <a:solidFill>
                  <a:schemeClr val="dk1"/>
                </a:solidFill>
                <a:latin typeface="Times New Roman"/>
                <a:ea typeface="Times New Roman"/>
                <a:cs typeface="Times New Roman"/>
                <a:sym typeface="Times New Roman"/>
              </a:rPr>
              <a:t>Porphyromonas crevioricanis</a:t>
            </a:r>
            <a:r>
              <a:rPr lang="en" sz="1200">
                <a:solidFill>
                  <a:schemeClr val="dk1"/>
                </a:solidFill>
                <a:latin typeface="Times New Roman"/>
                <a:ea typeface="Times New Roman"/>
                <a:cs typeface="Times New Roman"/>
                <a:sym typeface="Times New Roman"/>
              </a:rPr>
              <a:t> (PcCas12a)</a:t>
            </a:r>
            <a:endParaRPr sz="1200">
              <a:solidFill>
                <a:schemeClr val="dk1"/>
              </a:solidFill>
              <a:latin typeface="Times New Roman"/>
              <a:ea typeface="Times New Roman"/>
              <a:cs typeface="Times New Roman"/>
              <a:sym typeface="Times New Roman"/>
            </a:endParaRPr>
          </a:p>
        </p:txBody>
      </p:sp>
      <p:pic>
        <p:nvPicPr>
          <p:cNvPr id="280" name="Google Shape;280;p36"/>
          <p:cNvPicPr preferRelativeResize="0"/>
          <p:nvPr/>
        </p:nvPicPr>
        <p:blipFill rotWithShape="1">
          <a:blip r:embed="rId4">
            <a:alphaModFix/>
          </a:blip>
          <a:srcRect t="73728" b="13586"/>
          <a:stretch/>
        </p:blipFill>
        <p:spPr>
          <a:xfrm>
            <a:off x="4672675" y="1563675"/>
            <a:ext cx="4275375" cy="372275"/>
          </a:xfrm>
          <a:prstGeom prst="rect">
            <a:avLst/>
          </a:prstGeom>
          <a:noFill/>
          <a:ln>
            <a:noFill/>
          </a:ln>
        </p:spPr>
      </p:pic>
      <p:sp>
        <p:nvSpPr>
          <p:cNvPr id="281" name="Google Shape;281;p36"/>
          <p:cNvSpPr txBox="1"/>
          <p:nvPr/>
        </p:nvSpPr>
        <p:spPr>
          <a:xfrm>
            <a:off x="506217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b1</a:t>
            </a:r>
            <a:endParaRPr>
              <a:latin typeface="Times"/>
              <a:ea typeface="Times"/>
              <a:cs typeface="Times"/>
              <a:sym typeface="Times"/>
            </a:endParaRPr>
          </a:p>
        </p:txBody>
      </p:sp>
      <p:sp>
        <p:nvSpPr>
          <p:cNvPr id="282" name="Google Shape;282;p36"/>
          <p:cNvSpPr txBox="1"/>
          <p:nvPr/>
        </p:nvSpPr>
        <p:spPr>
          <a:xfrm>
            <a:off x="584182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b2</a:t>
            </a:r>
            <a:endParaRPr>
              <a:latin typeface="Times"/>
              <a:ea typeface="Times"/>
              <a:cs typeface="Times"/>
              <a:sym typeface="Times"/>
            </a:endParaRPr>
          </a:p>
        </p:txBody>
      </p:sp>
      <p:sp>
        <p:nvSpPr>
          <p:cNvPr id="283" name="Google Shape;283;p36"/>
          <p:cNvSpPr txBox="1"/>
          <p:nvPr/>
        </p:nvSpPr>
        <p:spPr>
          <a:xfrm>
            <a:off x="6344150"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b3</a:t>
            </a:r>
            <a:endParaRPr>
              <a:latin typeface="Times"/>
              <a:ea typeface="Times"/>
              <a:cs typeface="Times"/>
              <a:sym typeface="Times"/>
            </a:endParaRPr>
          </a:p>
        </p:txBody>
      </p:sp>
      <p:sp>
        <p:nvSpPr>
          <p:cNvPr id="284" name="Google Shape;284;p36"/>
          <p:cNvSpPr txBox="1"/>
          <p:nvPr/>
        </p:nvSpPr>
        <p:spPr>
          <a:xfrm>
            <a:off x="668922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b4</a:t>
            </a:r>
            <a:endParaRPr>
              <a:latin typeface="Times"/>
              <a:ea typeface="Times"/>
              <a:cs typeface="Times"/>
              <a:sym typeface="Times"/>
            </a:endParaRPr>
          </a:p>
        </p:txBody>
      </p:sp>
      <p:sp>
        <p:nvSpPr>
          <p:cNvPr id="285" name="Google Shape;285;p36"/>
          <p:cNvSpPr txBox="1"/>
          <p:nvPr/>
        </p:nvSpPr>
        <p:spPr>
          <a:xfrm>
            <a:off x="697847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b5</a:t>
            </a:r>
            <a:endParaRPr>
              <a:latin typeface="Times"/>
              <a:ea typeface="Times"/>
              <a:cs typeface="Times"/>
              <a:sym typeface="Times"/>
            </a:endParaRPr>
          </a:p>
        </p:txBody>
      </p:sp>
      <p:sp>
        <p:nvSpPr>
          <p:cNvPr id="286" name="Google Shape;286;p36"/>
          <p:cNvSpPr txBox="1"/>
          <p:nvPr/>
        </p:nvSpPr>
        <p:spPr>
          <a:xfrm>
            <a:off x="7416000"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b6</a:t>
            </a:r>
            <a:endParaRPr>
              <a:latin typeface="Times"/>
              <a:ea typeface="Times"/>
              <a:cs typeface="Times"/>
              <a:sym typeface="Times"/>
            </a:endParaRPr>
          </a:p>
        </p:txBody>
      </p:sp>
      <p:sp>
        <p:nvSpPr>
          <p:cNvPr id="287" name="Google Shape;287;p36"/>
          <p:cNvSpPr txBox="1"/>
          <p:nvPr/>
        </p:nvSpPr>
        <p:spPr>
          <a:xfrm>
            <a:off x="814277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b7</a:t>
            </a:r>
            <a:endParaRPr>
              <a:latin typeface="Times"/>
              <a:ea typeface="Times"/>
              <a:cs typeface="Times"/>
              <a:sym typeface="Times"/>
            </a:endParaRPr>
          </a:p>
        </p:txBody>
      </p:sp>
      <p:sp>
        <p:nvSpPr>
          <p:cNvPr id="288" name="Google Shape;288;p36"/>
          <p:cNvSpPr txBox="1"/>
          <p:nvPr/>
        </p:nvSpPr>
        <p:spPr>
          <a:xfrm>
            <a:off x="8595300"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b8</a:t>
            </a:r>
            <a:endParaRPr>
              <a:latin typeface="Times"/>
              <a:ea typeface="Times"/>
              <a:cs typeface="Times"/>
              <a:sym typeface="Time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4: Enrichment analysis of the blocks </a:t>
            </a:r>
            <a:endParaRPr>
              <a:latin typeface="Times"/>
              <a:ea typeface="Times"/>
              <a:cs typeface="Times"/>
              <a:sym typeface="Times"/>
            </a:endParaRPr>
          </a:p>
        </p:txBody>
      </p:sp>
      <p:sp>
        <p:nvSpPr>
          <p:cNvPr id="294" name="Google Shape;294;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295" name="Google Shape;295;p37"/>
          <p:cNvPicPr preferRelativeResize="0"/>
          <p:nvPr/>
        </p:nvPicPr>
        <p:blipFill>
          <a:blip r:embed="rId3">
            <a:alphaModFix/>
          </a:blip>
          <a:stretch>
            <a:fillRect/>
          </a:stretch>
        </p:blipFill>
        <p:spPr>
          <a:xfrm>
            <a:off x="1754400" y="1017725"/>
            <a:ext cx="2229419" cy="3820976"/>
          </a:xfrm>
          <a:prstGeom prst="rect">
            <a:avLst/>
          </a:prstGeom>
          <a:noFill/>
          <a:ln>
            <a:noFill/>
          </a:ln>
        </p:spPr>
      </p:pic>
      <p:sp>
        <p:nvSpPr>
          <p:cNvPr id="296" name="Google Shape;296;p37"/>
          <p:cNvSpPr txBox="1"/>
          <p:nvPr/>
        </p:nvSpPr>
        <p:spPr>
          <a:xfrm>
            <a:off x="517725" y="1356163"/>
            <a:ext cx="106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Sorting replicate 1</a:t>
            </a:r>
            <a:endParaRPr>
              <a:latin typeface="Times"/>
              <a:ea typeface="Times"/>
              <a:cs typeface="Times"/>
              <a:sym typeface="Times"/>
            </a:endParaRPr>
          </a:p>
        </p:txBody>
      </p:sp>
      <p:sp>
        <p:nvSpPr>
          <p:cNvPr id="297" name="Google Shape;297;p37"/>
          <p:cNvSpPr txBox="1"/>
          <p:nvPr/>
        </p:nvSpPr>
        <p:spPr>
          <a:xfrm>
            <a:off x="517725" y="2844863"/>
            <a:ext cx="106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Sorting replicate 2</a:t>
            </a:r>
            <a:endParaRPr>
              <a:latin typeface="Times"/>
              <a:ea typeface="Times"/>
              <a:cs typeface="Times"/>
              <a:sym typeface="Times"/>
            </a:endParaRPr>
          </a:p>
        </p:txBody>
      </p:sp>
      <p:sp>
        <p:nvSpPr>
          <p:cNvPr id="298" name="Google Shape;298;p37"/>
          <p:cNvSpPr txBox="1"/>
          <p:nvPr/>
        </p:nvSpPr>
        <p:spPr>
          <a:xfrm>
            <a:off x="517725" y="4106663"/>
            <a:ext cx="106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Sorting replicate 3</a:t>
            </a:r>
            <a:endParaRPr>
              <a:latin typeface="Times"/>
              <a:ea typeface="Times"/>
              <a:cs typeface="Times"/>
              <a:sym typeface="Times"/>
            </a:endParaRPr>
          </a:p>
        </p:txBody>
      </p:sp>
      <p:sp>
        <p:nvSpPr>
          <p:cNvPr id="299" name="Google Shape;299;p37"/>
          <p:cNvSpPr txBox="1"/>
          <p:nvPr/>
        </p:nvSpPr>
        <p:spPr>
          <a:xfrm>
            <a:off x="-302550" y="1457075"/>
            <a:ext cx="4412700" cy="3169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a:buChar char="●"/>
            </a:pPr>
            <a:endParaRPr>
              <a:latin typeface="Times"/>
              <a:ea typeface="Times"/>
              <a:cs typeface="Times"/>
              <a:sym typeface="Times"/>
            </a:endParaRPr>
          </a:p>
        </p:txBody>
      </p:sp>
      <p:sp>
        <p:nvSpPr>
          <p:cNvPr id="300" name="Google Shape;300;p37"/>
          <p:cNvSpPr/>
          <p:nvPr/>
        </p:nvSpPr>
        <p:spPr>
          <a:xfrm>
            <a:off x="1947725" y="16829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2187125" y="18530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2460550" y="13561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2699950" y="11860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2967050" y="20231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3206450" y="20231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3473550" y="15262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3712950" y="18530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1947725" y="29917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2189675" y="31618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2460550" y="33319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2699938" y="2486700"/>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2967050" y="33319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3206450" y="33319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3473550" y="2991763"/>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3712950" y="31618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1947725" y="43301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2189675" y="45002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2460550" y="466322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2699938" y="38230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2967050" y="466322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3206450" y="466322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3473550" y="4160063"/>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3728725" y="4500275"/>
            <a:ext cx="239400" cy="17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txBox="1"/>
          <p:nvPr/>
        </p:nvSpPr>
        <p:spPr>
          <a:xfrm flipH="1">
            <a:off x="5062175" y="2252750"/>
            <a:ext cx="3682200" cy="13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Times"/>
                <a:ea typeface="Times"/>
                <a:cs typeface="Times"/>
                <a:sym typeface="Times"/>
              </a:rPr>
              <a:t>p1: </a:t>
            </a:r>
            <a:r>
              <a:rPr lang="en" sz="1200" i="1">
                <a:solidFill>
                  <a:schemeClr val="dk1"/>
                </a:solidFill>
                <a:latin typeface="Times New Roman"/>
                <a:ea typeface="Times New Roman"/>
                <a:cs typeface="Times New Roman"/>
                <a:sym typeface="Times New Roman"/>
              </a:rPr>
              <a:t>Acidaminococcus sp. BV3L6</a:t>
            </a:r>
            <a:r>
              <a:rPr lang="en" sz="1200">
                <a:solidFill>
                  <a:schemeClr val="dk1"/>
                </a:solidFill>
                <a:latin typeface="Times New Roman"/>
                <a:ea typeface="Times New Roman"/>
                <a:cs typeface="Times New Roman"/>
                <a:sym typeface="Times New Roman"/>
              </a:rPr>
              <a:t> (AsCas12a)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p2: </a:t>
            </a:r>
            <a:r>
              <a:rPr lang="en" sz="1200" i="1">
                <a:solidFill>
                  <a:schemeClr val="dk1"/>
                </a:solidFill>
                <a:latin typeface="Times New Roman"/>
                <a:ea typeface="Times New Roman"/>
                <a:cs typeface="Times New Roman"/>
                <a:sym typeface="Times New Roman"/>
              </a:rPr>
              <a:t>Moraxella bovoculli</a:t>
            </a:r>
            <a:r>
              <a:rPr lang="en" sz="1200">
                <a:solidFill>
                  <a:schemeClr val="dk1"/>
                </a:solidFill>
                <a:latin typeface="Times New Roman"/>
                <a:ea typeface="Times New Roman"/>
                <a:cs typeface="Times New Roman"/>
                <a:sym typeface="Times New Roman"/>
              </a:rPr>
              <a:t> (MbCas12a)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p3: </a:t>
            </a:r>
            <a:r>
              <a:rPr lang="en" sz="1200" i="1">
                <a:solidFill>
                  <a:schemeClr val="dk1"/>
                </a:solidFill>
                <a:latin typeface="Times New Roman"/>
                <a:ea typeface="Times New Roman"/>
                <a:cs typeface="Times New Roman"/>
                <a:sym typeface="Times New Roman"/>
              </a:rPr>
              <a:t>Lachnospiraceae bacterium ND2006</a:t>
            </a:r>
            <a:r>
              <a:rPr lang="en" sz="1200">
                <a:solidFill>
                  <a:schemeClr val="dk1"/>
                </a:solidFill>
                <a:latin typeface="Times New Roman"/>
                <a:ea typeface="Times New Roman"/>
                <a:cs typeface="Times New Roman"/>
                <a:sym typeface="Times New Roman"/>
              </a:rPr>
              <a:t> (LbCas12a)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p4:</a:t>
            </a:r>
            <a:r>
              <a:rPr lang="en" sz="1200" i="1">
                <a:solidFill>
                  <a:schemeClr val="dk1"/>
                </a:solidFill>
                <a:latin typeface="Times New Roman"/>
                <a:ea typeface="Times New Roman"/>
                <a:cs typeface="Times New Roman"/>
                <a:sym typeface="Times New Roman"/>
              </a:rPr>
              <a:t> Francisella tularensis subsp. novicida</a:t>
            </a:r>
            <a:r>
              <a:rPr lang="en" sz="1200">
                <a:solidFill>
                  <a:schemeClr val="dk1"/>
                </a:solidFill>
                <a:latin typeface="Times New Roman"/>
                <a:ea typeface="Times New Roman"/>
                <a:cs typeface="Times New Roman"/>
                <a:sym typeface="Times New Roman"/>
              </a:rPr>
              <a:t> (FnCas12a)</a:t>
            </a:r>
            <a:endParaRPr sz="1200"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p5: </a:t>
            </a:r>
            <a:r>
              <a:rPr lang="en" sz="1200" i="1">
                <a:solidFill>
                  <a:schemeClr val="dk1"/>
                </a:solidFill>
                <a:latin typeface="Times New Roman"/>
                <a:ea typeface="Times New Roman"/>
                <a:cs typeface="Times New Roman"/>
                <a:sym typeface="Times New Roman"/>
              </a:rPr>
              <a:t>Lachnospiraceae bacterium COE1</a:t>
            </a:r>
            <a:r>
              <a:rPr lang="en" sz="1200">
                <a:solidFill>
                  <a:schemeClr val="dk1"/>
                </a:solidFill>
                <a:latin typeface="Times New Roman"/>
                <a:ea typeface="Times New Roman"/>
                <a:cs typeface="Times New Roman"/>
                <a:sym typeface="Times New Roman"/>
              </a:rPr>
              <a:t> (Lb6Cas12a)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p6: </a:t>
            </a:r>
            <a:r>
              <a:rPr lang="en" sz="1200" i="1">
                <a:solidFill>
                  <a:schemeClr val="dk1"/>
                </a:solidFill>
                <a:latin typeface="Times New Roman"/>
                <a:ea typeface="Times New Roman"/>
                <a:cs typeface="Times New Roman"/>
                <a:sym typeface="Times New Roman"/>
              </a:rPr>
              <a:t>Porphyromonas crevioricanis</a:t>
            </a:r>
            <a:r>
              <a:rPr lang="en" sz="1200">
                <a:solidFill>
                  <a:schemeClr val="dk1"/>
                </a:solidFill>
                <a:latin typeface="Times New Roman"/>
                <a:ea typeface="Times New Roman"/>
                <a:cs typeface="Times New Roman"/>
                <a:sym typeface="Times New Roman"/>
              </a:rPr>
              <a:t> (PcCas12a)</a:t>
            </a:r>
            <a:endParaRPr sz="1200">
              <a:solidFill>
                <a:schemeClr val="dk1"/>
              </a:solidFill>
              <a:latin typeface="Times New Roman"/>
              <a:ea typeface="Times New Roman"/>
              <a:cs typeface="Times New Roman"/>
              <a:sym typeface="Times New Roman"/>
            </a:endParaRPr>
          </a:p>
        </p:txBody>
      </p:sp>
      <p:sp>
        <p:nvSpPr>
          <p:cNvPr id="325" name="Google Shape;325;p37"/>
          <p:cNvSpPr txBox="1"/>
          <p:nvPr/>
        </p:nvSpPr>
        <p:spPr>
          <a:xfrm>
            <a:off x="506217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b1</a:t>
            </a:r>
            <a:endParaRPr>
              <a:latin typeface="Times"/>
              <a:ea typeface="Times"/>
              <a:cs typeface="Times"/>
              <a:sym typeface="Times"/>
            </a:endParaRPr>
          </a:p>
        </p:txBody>
      </p:sp>
      <p:sp>
        <p:nvSpPr>
          <p:cNvPr id="326" name="Google Shape;326;p37"/>
          <p:cNvSpPr txBox="1"/>
          <p:nvPr/>
        </p:nvSpPr>
        <p:spPr>
          <a:xfrm>
            <a:off x="584182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b2</a:t>
            </a:r>
            <a:endParaRPr>
              <a:latin typeface="Times"/>
              <a:ea typeface="Times"/>
              <a:cs typeface="Times"/>
              <a:sym typeface="Times"/>
            </a:endParaRPr>
          </a:p>
        </p:txBody>
      </p:sp>
      <p:sp>
        <p:nvSpPr>
          <p:cNvPr id="327" name="Google Shape;327;p37"/>
          <p:cNvSpPr txBox="1"/>
          <p:nvPr/>
        </p:nvSpPr>
        <p:spPr>
          <a:xfrm>
            <a:off x="6344150"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b3</a:t>
            </a:r>
            <a:endParaRPr>
              <a:latin typeface="Times"/>
              <a:ea typeface="Times"/>
              <a:cs typeface="Times"/>
              <a:sym typeface="Times"/>
            </a:endParaRPr>
          </a:p>
        </p:txBody>
      </p:sp>
      <p:sp>
        <p:nvSpPr>
          <p:cNvPr id="328" name="Google Shape;328;p37"/>
          <p:cNvSpPr txBox="1"/>
          <p:nvPr/>
        </p:nvSpPr>
        <p:spPr>
          <a:xfrm>
            <a:off x="668922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b4</a:t>
            </a:r>
            <a:endParaRPr>
              <a:latin typeface="Times"/>
              <a:ea typeface="Times"/>
              <a:cs typeface="Times"/>
              <a:sym typeface="Times"/>
            </a:endParaRPr>
          </a:p>
        </p:txBody>
      </p:sp>
      <p:sp>
        <p:nvSpPr>
          <p:cNvPr id="329" name="Google Shape;329;p37"/>
          <p:cNvSpPr txBox="1"/>
          <p:nvPr/>
        </p:nvSpPr>
        <p:spPr>
          <a:xfrm>
            <a:off x="697847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b5</a:t>
            </a:r>
            <a:endParaRPr>
              <a:latin typeface="Times"/>
              <a:ea typeface="Times"/>
              <a:cs typeface="Times"/>
              <a:sym typeface="Times"/>
            </a:endParaRPr>
          </a:p>
        </p:txBody>
      </p:sp>
      <p:sp>
        <p:nvSpPr>
          <p:cNvPr id="330" name="Google Shape;330;p37"/>
          <p:cNvSpPr txBox="1"/>
          <p:nvPr/>
        </p:nvSpPr>
        <p:spPr>
          <a:xfrm>
            <a:off x="7416000"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b6</a:t>
            </a:r>
            <a:endParaRPr>
              <a:latin typeface="Times"/>
              <a:ea typeface="Times"/>
              <a:cs typeface="Times"/>
              <a:sym typeface="Times"/>
            </a:endParaRPr>
          </a:p>
        </p:txBody>
      </p:sp>
      <p:sp>
        <p:nvSpPr>
          <p:cNvPr id="331" name="Google Shape;331;p37"/>
          <p:cNvSpPr txBox="1"/>
          <p:nvPr/>
        </p:nvSpPr>
        <p:spPr>
          <a:xfrm>
            <a:off x="814277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b7</a:t>
            </a:r>
            <a:endParaRPr>
              <a:latin typeface="Times"/>
              <a:ea typeface="Times"/>
              <a:cs typeface="Times"/>
              <a:sym typeface="Times"/>
            </a:endParaRPr>
          </a:p>
        </p:txBody>
      </p:sp>
      <p:sp>
        <p:nvSpPr>
          <p:cNvPr id="332" name="Google Shape;332;p37"/>
          <p:cNvSpPr txBox="1"/>
          <p:nvPr/>
        </p:nvSpPr>
        <p:spPr>
          <a:xfrm>
            <a:off x="8595300"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b8</a:t>
            </a:r>
            <a:endParaRPr>
              <a:latin typeface="Times"/>
              <a:ea typeface="Times"/>
              <a:cs typeface="Times"/>
              <a:sym typeface="Times"/>
            </a:endParaRPr>
          </a:p>
        </p:txBody>
      </p:sp>
      <p:pic>
        <p:nvPicPr>
          <p:cNvPr id="333" name="Google Shape;333;p37"/>
          <p:cNvPicPr preferRelativeResize="0"/>
          <p:nvPr/>
        </p:nvPicPr>
        <p:blipFill rotWithShape="1">
          <a:blip r:embed="rId4">
            <a:alphaModFix/>
          </a:blip>
          <a:srcRect t="73728" b="13586"/>
          <a:stretch/>
        </p:blipFill>
        <p:spPr>
          <a:xfrm>
            <a:off x="4672675" y="1563675"/>
            <a:ext cx="4275375" cy="372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4: Enrichment analysis of the blocks </a:t>
            </a:r>
            <a:endParaRPr>
              <a:latin typeface="Times"/>
              <a:ea typeface="Times"/>
              <a:cs typeface="Times"/>
              <a:sym typeface="Times"/>
            </a:endParaRPr>
          </a:p>
        </p:txBody>
      </p:sp>
      <p:sp>
        <p:nvSpPr>
          <p:cNvPr id="339" name="Google Shape;33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340" name="Google Shape;340;p38"/>
          <p:cNvPicPr preferRelativeResize="0"/>
          <p:nvPr/>
        </p:nvPicPr>
        <p:blipFill>
          <a:blip r:embed="rId3">
            <a:alphaModFix/>
          </a:blip>
          <a:stretch>
            <a:fillRect/>
          </a:stretch>
        </p:blipFill>
        <p:spPr>
          <a:xfrm>
            <a:off x="1754400" y="1017725"/>
            <a:ext cx="2229419" cy="3820976"/>
          </a:xfrm>
          <a:prstGeom prst="rect">
            <a:avLst/>
          </a:prstGeom>
          <a:noFill/>
          <a:ln>
            <a:noFill/>
          </a:ln>
        </p:spPr>
      </p:pic>
      <p:sp>
        <p:nvSpPr>
          <p:cNvPr id="341" name="Google Shape;341;p38"/>
          <p:cNvSpPr txBox="1"/>
          <p:nvPr/>
        </p:nvSpPr>
        <p:spPr>
          <a:xfrm>
            <a:off x="517725" y="1356163"/>
            <a:ext cx="106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Sorting replicate 1</a:t>
            </a:r>
            <a:endParaRPr>
              <a:latin typeface="Times"/>
              <a:ea typeface="Times"/>
              <a:cs typeface="Times"/>
              <a:sym typeface="Times"/>
            </a:endParaRPr>
          </a:p>
        </p:txBody>
      </p:sp>
      <p:sp>
        <p:nvSpPr>
          <p:cNvPr id="342" name="Google Shape;342;p38"/>
          <p:cNvSpPr txBox="1"/>
          <p:nvPr/>
        </p:nvSpPr>
        <p:spPr>
          <a:xfrm>
            <a:off x="517725" y="2844863"/>
            <a:ext cx="106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Sorting replicate 2</a:t>
            </a:r>
            <a:endParaRPr>
              <a:latin typeface="Times"/>
              <a:ea typeface="Times"/>
              <a:cs typeface="Times"/>
              <a:sym typeface="Times"/>
            </a:endParaRPr>
          </a:p>
        </p:txBody>
      </p:sp>
      <p:sp>
        <p:nvSpPr>
          <p:cNvPr id="343" name="Google Shape;343;p38"/>
          <p:cNvSpPr txBox="1"/>
          <p:nvPr/>
        </p:nvSpPr>
        <p:spPr>
          <a:xfrm>
            <a:off x="517725" y="4106663"/>
            <a:ext cx="106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Sorting replicate 3</a:t>
            </a:r>
            <a:endParaRPr>
              <a:latin typeface="Times"/>
              <a:ea typeface="Times"/>
              <a:cs typeface="Times"/>
              <a:sym typeface="Times"/>
            </a:endParaRPr>
          </a:p>
        </p:txBody>
      </p:sp>
      <p:sp>
        <p:nvSpPr>
          <p:cNvPr id="344" name="Google Shape;344;p38"/>
          <p:cNvSpPr txBox="1"/>
          <p:nvPr/>
        </p:nvSpPr>
        <p:spPr>
          <a:xfrm>
            <a:off x="-302550" y="1457075"/>
            <a:ext cx="4412700" cy="3169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a:buChar char="●"/>
            </a:pPr>
            <a:endParaRPr>
              <a:latin typeface="Times"/>
              <a:ea typeface="Times"/>
              <a:cs typeface="Times"/>
              <a:sym typeface="Times"/>
            </a:endParaRPr>
          </a:p>
        </p:txBody>
      </p:sp>
      <p:sp>
        <p:nvSpPr>
          <p:cNvPr id="345" name="Google Shape;345;p38"/>
          <p:cNvSpPr/>
          <p:nvPr/>
        </p:nvSpPr>
        <p:spPr>
          <a:xfrm>
            <a:off x="1947725" y="16829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4</a:t>
            </a:r>
            <a:endParaRPr>
              <a:solidFill>
                <a:srgbClr val="FF0000"/>
              </a:solidFill>
            </a:endParaRPr>
          </a:p>
        </p:txBody>
      </p:sp>
      <p:sp>
        <p:nvSpPr>
          <p:cNvPr id="346" name="Google Shape;346;p38"/>
          <p:cNvSpPr/>
          <p:nvPr/>
        </p:nvSpPr>
        <p:spPr>
          <a:xfrm>
            <a:off x="2187125" y="18530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5</a:t>
            </a:r>
            <a:endParaRPr>
              <a:solidFill>
                <a:srgbClr val="FF0000"/>
              </a:solidFill>
            </a:endParaRPr>
          </a:p>
        </p:txBody>
      </p:sp>
      <p:sp>
        <p:nvSpPr>
          <p:cNvPr id="347" name="Google Shape;347;p38"/>
          <p:cNvSpPr/>
          <p:nvPr/>
        </p:nvSpPr>
        <p:spPr>
          <a:xfrm>
            <a:off x="2460550" y="13561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2</a:t>
            </a:r>
            <a:endParaRPr>
              <a:solidFill>
                <a:srgbClr val="FF0000"/>
              </a:solidFill>
            </a:endParaRPr>
          </a:p>
        </p:txBody>
      </p:sp>
      <p:sp>
        <p:nvSpPr>
          <p:cNvPr id="348" name="Google Shape;348;p38"/>
          <p:cNvSpPr/>
          <p:nvPr/>
        </p:nvSpPr>
        <p:spPr>
          <a:xfrm>
            <a:off x="2699950" y="11860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1</a:t>
            </a:r>
            <a:endParaRPr>
              <a:solidFill>
                <a:srgbClr val="FF0000"/>
              </a:solidFill>
            </a:endParaRPr>
          </a:p>
        </p:txBody>
      </p:sp>
      <p:sp>
        <p:nvSpPr>
          <p:cNvPr id="349" name="Google Shape;349;p38"/>
          <p:cNvSpPr/>
          <p:nvPr/>
        </p:nvSpPr>
        <p:spPr>
          <a:xfrm>
            <a:off x="2967050" y="20231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6</a:t>
            </a:r>
            <a:endParaRPr>
              <a:solidFill>
                <a:srgbClr val="FF0000"/>
              </a:solidFill>
            </a:endParaRPr>
          </a:p>
        </p:txBody>
      </p:sp>
      <p:sp>
        <p:nvSpPr>
          <p:cNvPr id="350" name="Google Shape;350;p38"/>
          <p:cNvSpPr/>
          <p:nvPr/>
        </p:nvSpPr>
        <p:spPr>
          <a:xfrm>
            <a:off x="3206450" y="20231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6</a:t>
            </a:r>
            <a:endParaRPr>
              <a:solidFill>
                <a:srgbClr val="FF0000"/>
              </a:solidFill>
            </a:endParaRPr>
          </a:p>
        </p:txBody>
      </p:sp>
      <p:sp>
        <p:nvSpPr>
          <p:cNvPr id="351" name="Google Shape;351;p38"/>
          <p:cNvSpPr/>
          <p:nvPr/>
        </p:nvSpPr>
        <p:spPr>
          <a:xfrm>
            <a:off x="3473550" y="15262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3</a:t>
            </a:r>
            <a:endParaRPr>
              <a:solidFill>
                <a:srgbClr val="FF0000"/>
              </a:solidFill>
            </a:endParaRPr>
          </a:p>
        </p:txBody>
      </p:sp>
      <p:sp>
        <p:nvSpPr>
          <p:cNvPr id="352" name="Google Shape;352;p38"/>
          <p:cNvSpPr/>
          <p:nvPr/>
        </p:nvSpPr>
        <p:spPr>
          <a:xfrm>
            <a:off x="3712950" y="18530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5</a:t>
            </a:r>
            <a:endParaRPr>
              <a:solidFill>
                <a:srgbClr val="FF0000"/>
              </a:solidFill>
            </a:endParaRPr>
          </a:p>
        </p:txBody>
      </p:sp>
      <p:sp>
        <p:nvSpPr>
          <p:cNvPr id="353" name="Google Shape;353;p38"/>
          <p:cNvSpPr/>
          <p:nvPr/>
        </p:nvSpPr>
        <p:spPr>
          <a:xfrm>
            <a:off x="1947725" y="29917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4</a:t>
            </a:r>
            <a:endParaRPr>
              <a:solidFill>
                <a:srgbClr val="FF0000"/>
              </a:solidFill>
            </a:endParaRPr>
          </a:p>
        </p:txBody>
      </p:sp>
      <p:sp>
        <p:nvSpPr>
          <p:cNvPr id="354" name="Google Shape;354;p38"/>
          <p:cNvSpPr/>
          <p:nvPr/>
        </p:nvSpPr>
        <p:spPr>
          <a:xfrm>
            <a:off x="2189675" y="31618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5</a:t>
            </a:r>
            <a:endParaRPr>
              <a:solidFill>
                <a:srgbClr val="FF0000"/>
              </a:solidFill>
            </a:endParaRPr>
          </a:p>
        </p:txBody>
      </p:sp>
      <p:sp>
        <p:nvSpPr>
          <p:cNvPr id="355" name="Google Shape;355;p38"/>
          <p:cNvSpPr/>
          <p:nvPr/>
        </p:nvSpPr>
        <p:spPr>
          <a:xfrm>
            <a:off x="2460550" y="33319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6</a:t>
            </a:r>
            <a:endParaRPr>
              <a:solidFill>
                <a:srgbClr val="FF0000"/>
              </a:solidFill>
            </a:endParaRPr>
          </a:p>
        </p:txBody>
      </p:sp>
      <p:sp>
        <p:nvSpPr>
          <p:cNvPr id="356" name="Google Shape;356;p38"/>
          <p:cNvSpPr/>
          <p:nvPr/>
        </p:nvSpPr>
        <p:spPr>
          <a:xfrm>
            <a:off x="2699938" y="2486700"/>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1</a:t>
            </a:r>
            <a:endParaRPr>
              <a:solidFill>
                <a:srgbClr val="FF0000"/>
              </a:solidFill>
            </a:endParaRPr>
          </a:p>
        </p:txBody>
      </p:sp>
      <p:sp>
        <p:nvSpPr>
          <p:cNvPr id="357" name="Google Shape;357;p38"/>
          <p:cNvSpPr/>
          <p:nvPr/>
        </p:nvSpPr>
        <p:spPr>
          <a:xfrm>
            <a:off x="2967050" y="33319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6</a:t>
            </a:r>
            <a:endParaRPr>
              <a:solidFill>
                <a:srgbClr val="FF0000"/>
              </a:solidFill>
            </a:endParaRPr>
          </a:p>
        </p:txBody>
      </p:sp>
      <p:sp>
        <p:nvSpPr>
          <p:cNvPr id="358" name="Google Shape;358;p38"/>
          <p:cNvSpPr/>
          <p:nvPr/>
        </p:nvSpPr>
        <p:spPr>
          <a:xfrm>
            <a:off x="3206450" y="33319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6</a:t>
            </a:r>
            <a:endParaRPr>
              <a:solidFill>
                <a:srgbClr val="FF0000"/>
              </a:solidFill>
            </a:endParaRPr>
          </a:p>
        </p:txBody>
      </p:sp>
      <p:sp>
        <p:nvSpPr>
          <p:cNvPr id="359" name="Google Shape;359;p38"/>
          <p:cNvSpPr/>
          <p:nvPr/>
        </p:nvSpPr>
        <p:spPr>
          <a:xfrm>
            <a:off x="3473550" y="2991763"/>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4</a:t>
            </a:r>
            <a:endParaRPr>
              <a:solidFill>
                <a:srgbClr val="FF0000"/>
              </a:solidFill>
            </a:endParaRPr>
          </a:p>
        </p:txBody>
      </p:sp>
      <p:sp>
        <p:nvSpPr>
          <p:cNvPr id="360" name="Google Shape;360;p38"/>
          <p:cNvSpPr/>
          <p:nvPr/>
        </p:nvSpPr>
        <p:spPr>
          <a:xfrm>
            <a:off x="3712950" y="31618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5</a:t>
            </a:r>
            <a:endParaRPr>
              <a:solidFill>
                <a:srgbClr val="FF0000"/>
              </a:solidFill>
            </a:endParaRPr>
          </a:p>
        </p:txBody>
      </p:sp>
      <p:sp>
        <p:nvSpPr>
          <p:cNvPr id="361" name="Google Shape;361;p38"/>
          <p:cNvSpPr/>
          <p:nvPr/>
        </p:nvSpPr>
        <p:spPr>
          <a:xfrm>
            <a:off x="1947725" y="43301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4</a:t>
            </a:r>
            <a:endParaRPr>
              <a:solidFill>
                <a:srgbClr val="FF0000"/>
              </a:solidFill>
            </a:endParaRPr>
          </a:p>
        </p:txBody>
      </p:sp>
      <p:sp>
        <p:nvSpPr>
          <p:cNvPr id="362" name="Google Shape;362;p38"/>
          <p:cNvSpPr/>
          <p:nvPr/>
        </p:nvSpPr>
        <p:spPr>
          <a:xfrm>
            <a:off x="2189675" y="45002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5</a:t>
            </a:r>
            <a:endParaRPr>
              <a:solidFill>
                <a:srgbClr val="FF0000"/>
              </a:solidFill>
            </a:endParaRPr>
          </a:p>
        </p:txBody>
      </p:sp>
      <p:sp>
        <p:nvSpPr>
          <p:cNvPr id="363" name="Google Shape;363;p38"/>
          <p:cNvSpPr/>
          <p:nvPr/>
        </p:nvSpPr>
        <p:spPr>
          <a:xfrm>
            <a:off x="2460550" y="466322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6</a:t>
            </a:r>
            <a:endParaRPr>
              <a:solidFill>
                <a:srgbClr val="FF0000"/>
              </a:solidFill>
            </a:endParaRPr>
          </a:p>
        </p:txBody>
      </p:sp>
      <p:sp>
        <p:nvSpPr>
          <p:cNvPr id="364" name="Google Shape;364;p38"/>
          <p:cNvSpPr/>
          <p:nvPr/>
        </p:nvSpPr>
        <p:spPr>
          <a:xfrm>
            <a:off x="2699938" y="38230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1</a:t>
            </a:r>
            <a:endParaRPr>
              <a:solidFill>
                <a:srgbClr val="FF0000"/>
              </a:solidFill>
            </a:endParaRPr>
          </a:p>
        </p:txBody>
      </p:sp>
      <p:sp>
        <p:nvSpPr>
          <p:cNvPr id="365" name="Google Shape;365;p38"/>
          <p:cNvSpPr/>
          <p:nvPr/>
        </p:nvSpPr>
        <p:spPr>
          <a:xfrm>
            <a:off x="2967050" y="466322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6</a:t>
            </a:r>
            <a:endParaRPr>
              <a:solidFill>
                <a:srgbClr val="FF0000"/>
              </a:solidFill>
            </a:endParaRPr>
          </a:p>
        </p:txBody>
      </p:sp>
      <p:sp>
        <p:nvSpPr>
          <p:cNvPr id="366" name="Google Shape;366;p38"/>
          <p:cNvSpPr/>
          <p:nvPr/>
        </p:nvSpPr>
        <p:spPr>
          <a:xfrm>
            <a:off x="3206450" y="466322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6</a:t>
            </a:r>
            <a:endParaRPr>
              <a:solidFill>
                <a:srgbClr val="FF0000"/>
              </a:solidFill>
            </a:endParaRPr>
          </a:p>
        </p:txBody>
      </p:sp>
      <p:sp>
        <p:nvSpPr>
          <p:cNvPr id="367" name="Google Shape;367;p38"/>
          <p:cNvSpPr/>
          <p:nvPr/>
        </p:nvSpPr>
        <p:spPr>
          <a:xfrm>
            <a:off x="3473550" y="4160063"/>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3</a:t>
            </a:r>
            <a:endParaRPr>
              <a:solidFill>
                <a:srgbClr val="FF0000"/>
              </a:solidFill>
            </a:endParaRPr>
          </a:p>
        </p:txBody>
      </p:sp>
      <p:sp>
        <p:nvSpPr>
          <p:cNvPr id="368" name="Google Shape;368;p38"/>
          <p:cNvSpPr/>
          <p:nvPr/>
        </p:nvSpPr>
        <p:spPr>
          <a:xfrm>
            <a:off x="3728725" y="4500275"/>
            <a:ext cx="239400" cy="170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0000"/>
                </a:solidFill>
              </a:rPr>
              <a:t>5</a:t>
            </a:r>
            <a:endParaRPr>
              <a:solidFill>
                <a:srgbClr val="FF0000"/>
              </a:solidFill>
            </a:endParaRPr>
          </a:p>
        </p:txBody>
      </p:sp>
      <p:sp>
        <p:nvSpPr>
          <p:cNvPr id="369" name="Google Shape;369;p38"/>
          <p:cNvSpPr txBox="1"/>
          <p:nvPr/>
        </p:nvSpPr>
        <p:spPr>
          <a:xfrm flipH="1">
            <a:off x="5398800" y="3823075"/>
            <a:ext cx="3196500"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Times"/>
                <a:ea typeface="Times"/>
                <a:cs typeface="Times"/>
                <a:sym typeface="Times"/>
              </a:rPr>
              <a:t>Consensus sequence: 45616635</a:t>
            </a:r>
            <a:endParaRPr sz="1300" dirty="0">
              <a:latin typeface="Times"/>
              <a:ea typeface="Times"/>
              <a:cs typeface="Times"/>
              <a:sym typeface="Times"/>
            </a:endParaRPr>
          </a:p>
          <a:p>
            <a:pPr marL="0" lvl="0" indent="0" algn="l" rtl="0">
              <a:spcBef>
                <a:spcPts val="0"/>
              </a:spcBef>
              <a:spcAft>
                <a:spcPts val="0"/>
              </a:spcAft>
              <a:buNone/>
            </a:pPr>
            <a:endParaRPr sz="1300" dirty="0">
              <a:latin typeface="Times"/>
              <a:ea typeface="Times"/>
              <a:cs typeface="Times"/>
              <a:sym typeface="Times"/>
            </a:endParaRPr>
          </a:p>
          <a:p>
            <a:pPr marL="0" lvl="0" indent="0" algn="l" rtl="0">
              <a:spcBef>
                <a:spcPts val="0"/>
              </a:spcBef>
              <a:spcAft>
                <a:spcPts val="0"/>
              </a:spcAft>
              <a:buNone/>
            </a:pPr>
            <a:r>
              <a:rPr lang="en-US" sz="1300" dirty="0" smtClean="0">
                <a:latin typeface="Times"/>
                <a:ea typeface="Times"/>
                <a:cs typeface="Times"/>
                <a:sym typeface="Times"/>
              </a:rPr>
              <a:t>As</a:t>
            </a:r>
            <a:r>
              <a:rPr lang="en" sz="1300" dirty="0" smtClean="0">
                <a:latin typeface="Times"/>
                <a:ea typeface="Times"/>
                <a:cs typeface="Times"/>
                <a:sym typeface="Times"/>
              </a:rPr>
              <a:t>Cas12a </a:t>
            </a:r>
            <a:r>
              <a:rPr lang="en" sz="1300" dirty="0">
                <a:latin typeface="Times"/>
                <a:ea typeface="Times"/>
                <a:cs typeface="Times"/>
                <a:sym typeface="Times"/>
              </a:rPr>
              <a:t>and PAM Interacting </a:t>
            </a:r>
            <a:r>
              <a:rPr lang="en" sz="1300" dirty="0">
                <a:solidFill>
                  <a:schemeClr val="dk1"/>
                </a:solidFill>
                <a:latin typeface="Times"/>
                <a:ea typeface="Times"/>
                <a:cs typeface="Times"/>
                <a:sym typeface="Times"/>
              </a:rPr>
              <a:t>(PI)</a:t>
            </a:r>
            <a:r>
              <a:rPr lang="en" sz="1300" dirty="0">
                <a:latin typeface="Times"/>
                <a:ea typeface="Times"/>
                <a:cs typeface="Times"/>
                <a:sym typeface="Times"/>
              </a:rPr>
              <a:t> domain </a:t>
            </a:r>
            <a:endParaRPr sz="1300" dirty="0">
              <a:latin typeface="Times"/>
              <a:ea typeface="Times"/>
              <a:cs typeface="Times"/>
              <a:sym typeface="Times"/>
            </a:endParaRPr>
          </a:p>
        </p:txBody>
      </p:sp>
      <p:sp>
        <p:nvSpPr>
          <p:cNvPr id="370" name="Google Shape;370;p38"/>
          <p:cNvSpPr txBox="1"/>
          <p:nvPr/>
        </p:nvSpPr>
        <p:spPr>
          <a:xfrm flipH="1">
            <a:off x="5062175" y="2252750"/>
            <a:ext cx="3682200" cy="13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Times"/>
                <a:ea typeface="Times"/>
                <a:cs typeface="Times"/>
                <a:sym typeface="Times"/>
              </a:rPr>
              <a:t>p1: </a:t>
            </a:r>
            <a:r>
              <a:rPr lang="en" sz="1200" i="1">
                <a:solidFill>
                  <a:schemeClr val="dk1"/>
                </a:solidFill>
                <a:latin typeface="Times New Roman"/>
                <a:ea typeface="Times New Roman"/>
                <a:cs typeface="Times New Roman"/>
                <a:sym typeface="Times New Roman"/>
              </a:rPr>
              <a:t>Acidaminococcus sp. BV3L6</a:t>
            </a:r>
            <a:r>
              <a:rPr lang="en" sz="1200">
                <a:solidFill>
                  <a:schemeClr val="dk1"/>
                </a:solidFill>
                <a:latin typeface="Times New Roman"/>
                <a:ea typeface="Times New Roman"/>
                <a:cs typeface="Times New Roman"/>
                <a:sym typeface="Times New Roman"/>
              </a:rPr>
              <a:t> (AsCas12a)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p2: </a:t>
            </a:r>
            <a:r>
              <a:rPr lang="en" sz="1200" i="1">
                <a:solidFill>
                  <a:schemeClr val="dk1"/>
                </a:solidFill>
                <a:latin typeface="Times New Roman"/>
                <a:ea typeface="Times New Roman"/>
                <a:cs typeface="Times New Roman"/>
                <a:sym typeface="Times New Roman"/>
              </a:rPr>
              <a:t>Moraxella bovoculli</a:t>
            </a:r>
            <a:r>
              <a:rPr lang="en" sz="1200">
                <a:solidFill>
                  <a:schemeClr val="dk1"/>
                </a:solidFill>
                <a:latin typeface="Times New Roman"/>
                <a:ea typeface="Times New Roman"/>
                <a:cs typeface="Times New Roman"/>
                <a:sym typeface="Times New Roman"/>
              </a:rPr>
              <a:t> (MbCas12a)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p3: </a:t>
            </a:r>
            <a:r>
              <a:rPr lang="en" sz="1200" i="1">
                <a:solidFill>
                  <a:schemeClr val="dk1"/>
                </a:solidFill>
                <a:latin typeface="Times New Roman"/>
                <a:ea typeface="Times New Roman"/>
                <a:cs typeface="Times New Roman"/>
                <a:sym typeface="Times New Roman"/>
              </a:rPr>
              <a:t>Lachnospiraceae bacterium ND2006</a:t>
            </a:r>
            <a:r>
              <a:rPr lang="en" sz="1200">
                <a:solidFill>
                  <a:schemeClr val="dk1"/>
                </a:solidFill>
                <a:latin typeface="Times New Roman"/>
                <a:ea typeface="Times New Roman"/>
                <a:cs typeface="Times New Roman"/>
                <a:sym typeface="Times New Roman"/>
              </a:rPr>
              <a:t> (LbCas12a)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p4:</a:t>
            </a:r>
            <a:r>
              <a:rPr lang="en" sz="1200" i="1">
                <a:solidFill>
                  <a:schemeClr val="dk1"/>
                </a:solidFill>
                <a:latin typeface="Times New Roman"/>
                <a:ea typeface="Times New Roman"/>
                <a:cs typeface="Times New Roman"/>
                <a:sym typeface="Times New Roman"/>
              </a:rPr>
              <a:t> Francisella tularensis subsp. novicida</a:t>
            </a:r>
            <a:r>
              <a:rPr lang="en" sz="1200">
                <a:solidFill>
                  <a:schemeClr val="dk1"/>
                </a:solidFill>
                <a:latin typeface="Times New Roman"/>
                <a:ea typeface="Times New Roman"/>
                <a:cs typeface="Times New Roman"/>
                <a:sym typeface="Times New Roman"/>
              </a:rPr>
              <a:t> (FnCas12a)</a:t>
            </a:r>
            <a:endParaRPr sz="1200"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p5: </a:t>
            </a:r>
            <a:r>
              <a:rPr lang="en" sz="1200" i="1">
                <a:solidFill>
                  <a:schemeClr val="dk1"/>
                </a:solidFill>
                <a:latin typeface="Times New Roman"/>
                <a:ea typeface="Times New Roman"/>
                <a:cs typeface="Times New Roman"/>
                <a:sym typeface="Times New Roman"/>
              </a:rPr>
              <a:t>Lachnospiraceae bacterium COE1</a:t>
            </a:r>
            <a:r>
              <a:rPr lang="en" sz="1200">
                <a:solidFill>
                  <a:schemeClr val="dk1"/>
                </a:solidFill>
                <a:latin typeface="Times New Roman"/>
                <a:ea typeface="Times New Roman"/>
                <a:cs typeface="Times New Roman"/>
                <a:sym typeface="Times New Roman"/>
              </a:rPr>
              <a:t> (Lb6Cas12a)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p6: </a:t>
            </a:r>
            <a:r>
              <a:rPr lang="en" sz="1200" i="1">
                <a:solidFill>
                  <a:schemeClr val="dk1"/>
                </a:solidFill>
                <a:latin typeface="Times New Roman"/>
                <a:ea typeface="Times New Roman"/>
                <a:cs typeface="Times New Roman"/>
                <a:sym typeface="Times New Roman"/>
              </a:rPr>
              <a:t>Porphyromonas crevioricanis</a:t>
            </a:r>
            <a:r>
              <a:rPr lang="en" sz="1200">
                <a:solidFill>
                  <a:schemeClr val="dk1"/>
                </a:solidFill>
                <a:latin typeface="Times New Roman"/>
                <a:ea typeface="Times New Roman"/>
                <a:cs typeface="Times New Roman"/>
                <a:sym typeface="Times New Roman"/>
              </a:rPr>
              <a:t> (PcCas12a)</a:t>
            </a:r>
            <a:endParaRPr sz="1200">
              <a:solidFill>
                <a:schemeClr val="dk1"/>
              </a:solidFill>
              <a:latin typeface="Times New Roman"/>
              <a:ea typeface="Times New Roman"/>
              <a:cs typeface="Times New Roman"/>
              <a:sym typeface="Times New Roman"/>
            </a:endParaRPr>
          </a:p>
        </p:txBody>
      </p:sp>
      <p:sp>
        <p:nvSpPr>
          <p:cNvPr id="371" name="Google Shape;371;p38"/>
          <p:cNvSpPr txBox="1"/>
          <p:nvPr/>
        </p:nvSpPr>
        <p:spPr>
          <a:xfrm>
            <a:off x="506217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b1</a:t>
            </a:r>
            <a:endParaRPr>
              <a:latin typeface="Times"/>
              <a:ea typeface="Times"/>
              <a:cs typeface="Times"/>
              <a:sym typeface="Times"/>
            </a:endParaRPr>
          </a:p>
        </p:txBody>
      </p:sp>
      <p:sp>
        <p:nvSpPr>
          <p:cNvPr id="372" name="Google Shape;372;p38"/>
          <p:cNvSpPr txBox="1"/>
          <p:nvPr/>
        </p:nvSpPr>
        <p:spPr>
          <a:xfrm>
            <a:off x="584182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b2</a:t>
            </a:r>
            <a:endParaRPr>
              <a:latin typeface="Times"/>
              <a:ea typeface="Times"/>
              <a:cs typeface="Times"/>
              <a:sym typeface="Times"/>
            </a:endParaRPr>
          </a:p>
        </p:txBody>
      </p:sp>
      <p:sp>
        <p:nvSpPr>
          <p:cNvPr id="373" name="Google Shape;373;p38"/>
          <p:cNvSpPr txBox="1"/>
          <p:nvPr/>
        </p:nvSpPr>
        <p:spPr>
          <a:xfrm>
            <a:off x="6344150"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b3</a:t>
            </a:r>
            <a:endParaRPr>
              <a:latin typeface="Times"/>
              <a:ea typeface="Times"/>
              <a:cs typeface="Times"/>
              <a:sym typeface="Times"/>
            </a:endParaRPr>
          </a:p>
        </p:txBody>
      </p:sp>
      <p:sp>
        <p:nvSpPr>
          <p:cNvPr id="374" name="Google Shape;374;p38"/>
          <p:cNvSpPr txBox="1"/>
          <p:nvPr/>
        </p:nvSpPr>
        <p:spPr>
          <a:xfrm>
            <a:off x="668922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b4</a:t>
            </a:r>
            <a:endParaRPr>
              <a:latin typeface="Times"/>
              <a:ea typeface="Times"/>
              <a:cs typeface="Times"/>
              <a:sym typeface="Times"/>
            </a:endParaRPr>
          </a:p>
        </p:txBody>
      </p:sp>
      <p:sp>
        <p:nvSpPr>
          <p:cNvPr id="375" name="Google Shape;375;p38"/>
          <p:cNvSpPr txBox="1"/>
          <p:nvPr/>
        </p:nvSpPr>
        <p:spPr>
          <a:xfrm>
            <a:off x="697847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b5</a:t>
            </a:r>
            <a:endParaRPr>
              <a:latin typeface="Times"/>
              <a:ea typeface="Times"/>
              <a:cs typeface="Times"/>
              <a:sym typeface="Times"/>
            </a:endParaRPr>
          </a:p>
        </p:txBody>
      </p:sp>
      <p:sp>
        <p:nvSpPr>
          <p:cNvPr id="376" name="Google Shape;376;p38"/>
          <p:cNvSpPr txBox="1"/>
          <p:nvPr/>
        </p:nvSpPr>
        <p:spPr>
          <a:xfrm>
            <a:off x="7416000"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b6</a:t>
            </a:r>
            <a:endParaRPr>
              <a:latin typeface="Times"/>
              <a:ea typeface="Times"/>
              <a:cs typeface="Times"/>
              <a:sym typeface="Times"/>
            </a:endParaRPr>
          </a:p>
        </p:txBody>
      </p:sp>
      <p:sp>
        <p:nvSpPr>
          <p:cNvPr id="377" name="Google Shape;377;p38"/>
          <p:cNvSpPr txBox="1"/>
          <p:nvPr/>
        </p:nvSpPr>
        <p:spPr>
          <a:xfrm>
            <a:off x="8142775"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b7</a:t>
            </a:r>
            <a:endParaRPr>
              <a:latin typeface="Times"/>
              <a:ea typeface="Times"/>
              <a:cs typeface="Times"/>
              <a:sym typeface="Times"/>
            </a:endParaRPr>
          </a:p>
        </p:txBody>
      </p:sp>
      <p:sp>
        <p:nvSpPr>
          <p:cNvPr id="378" name="Google Shape;378;p38"/>
          <p:cNvSpPr txBox="1"/>
          <p:nvPr/>
        </p:nvSpPr>
        <p:spPr>
          <a:xfrm>
            <a:off x="8595300" y="1264950"/>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a:ea typeface="Times"/>
                <a:cs typeface="Times"/>
                <a:sym typeface="Times"/>
              </a:rPr>
              <a:t>b8</a:t>
            </a:r>
            <a:endParaRPr>
              <a:latin typeface="Times"/>
              <a:ea typeface="Times"/>
              <a:cs typeface="Times"/>
              <a:sym typeface="Times"/>
            </a:endParaRPr>
          </a:p>
        </p:txBody>
      </p:sp>
      <p:pic>
        <p:nvPicPr>
          <p:cNvPr id="379" name="Google Shape;379;p38"/>
          <p:cNvPicPr preferRelativeResize="0"/>
          <p:nvPr/>
        </p:nvPicPr>
        <p:blipFill rotWithShape="1">
          <a:blip r:embed="rId4">
            <a:alphaModFix/>
          </a:blip>
          <a:srcRect t="73728" b="13586"/>
          <a:stretch/>
        </p:blipFill>
        <p:spPr>
          <a:xfrm>
            <a:off x="4672675" y="1563675"/>
            <a:ext cx="4275375" cy="372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Conclusions and future directions</a:t>
            </a:r>
            <a:endParaRPr>
              <a:latin typeface="Times"/>
              <a:ea typeface="Times"/>
              <a:cs typeface="Times"/>
              <a:sym typeface="Times"/>
            </a:endParaRPr>
          </a:p>
        </p:txBody>
      </p:sp>
      <p:sp>
        <p:nvSpPr>
          <p:cNvPr id="385" name="Google Shape;385;p39"/>
          <p:cNvSpPr txBox="1">
            <a:spLocks noGrp="1"/>
          </p:cNvSpPr>
          <p:nvPr>
            <p:ph type="body" idx="1"/>
          </p:nvPr>
        </p:nvSpPr>
        <p:spPr>
          <a:xfrm>
            <a:off x="311700" y="1152475"/>
            <a:ext cx="68607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Developed FACS based screening method</a:t>
            </a:r>
            <a:endParaRPr sz="1900">
              <a:solidFill>
                <a:schemeClr val="dk1"/>
              </a:solidFill>
              <a:latin typeface="Times"/>
              <a:ea typeface="Times"/>
              <a:cs typeface="Times"/>
              <a:sym typeface="Times"/>
            </a:endParaRPr>
          </a:p>
          <a:p>
            <a:pPr marL="914400" lvl="1"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High throughput (10 kHz)</a:t>
            </a:r>
            <a:endParaRPr sz="1900">
              <a:solidFill>
                <a:schemeClr val="dk1"/>
              </a:solidFill>
              <a:latin typeface="Times"/>
              <a:ea typeface="Times"/>
              <a:cs typeface="Times"/>
              <a:sym typeface="Times"/>
            </a:endParaRPr>
          </a:p>
          <a:p>
            <a:pPr marL="914400" lvl="1"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High sorting efficiency (&gt;90%)</a:t>
            </a:r>
            <a:endParaRPr sz="1900">
              <a:solidFill>
                <a:schemeClr val="dk1"/>
              </a:solidFill>
              <a:latin typeface="Times"/>
              <a:ea typeface="Times"/>
              <a:cs typeface="Times"/>
              <a:sym typeface="Times"/>
            </a:endParaRPr>
          </a:p>
          <a:p>
            <a:pPr marL="914400" lvl="1"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Testing of 10</a:t>
            </a:r>
            <a:r>
              <a:rPr lang="en" sz="1900" baseline="30000">
                <a:solidFill>
                  <a:schemeClr val="dk1"/>
                </a:solidFill>
                <a:latin typeface="Times"/>
                <a:ea typeface="Times"/>
                <a:cs typeface="Times"/>
                <a:sym typeface="Times"/>
              </a:rPr>
              <a:t>6</a:t>
            </a:r>
            <a:r>
              <a:rPr lang="en" sz="1900">
                <a:solidFill>
                  <a:schemeClr val="dk1"/>
                </a:solidFill>
                <a:latin typeface="Times"/>
                <a:ea typeface="Times"/>
                <a:cs typeface="Times"/>
                <a:sym typeface="Times"/>
              </a:rPr>
              <a:t> variants</a:t>
            </a:r>
            <a:endParaRPr sz="1900">
              <a:solidFill>
                <a:schemeClr val="dk1"/>
              </a:solidFill>
              <a:latin typeface="Times"/>
              <a:ea typeface="Times"/>
              <a:cs typeface="Times"/>
              <a:sym typeface="Times"/>
            </a:endParaRPr>
          </a:p>
          <a:p>
            <a:pPr marL="457200" lvl="0"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Characterize high activity chimeras from screen</a:t>
            </a:r>
            <a:endParaRPr sz="1900">
              <a:solidFill>
                <a:schemeClr val="dk1"/>
              </a:solidFill>
              <a:latin typeface="Times"/>
              <a:ea typeface="Times"/>
              <a:cs typeface="Times"/>
              <a:sym typeface="Times"/>
            </a:endParaRPr>
          </a:p>
          <a:p>
            <a:pPr marL="914400" lvl="1"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Cleavage activity</a:t>
            </a:r>
            <a:endParaRPr sz="1900">
              <a:solidFill>
                <a:schemeClr val="dk1"/>
              </a:solidFill>
              <a:latin typeface="Times"/>
              <a:ea typeface="Times"/>
              <a:cs typeface="Times"/>
              <a:sym typeface="Times"/>
            </a:endParaRPr>
          </a:p>
          <a:p>
            <a:pPr marL="914400" lvl="1"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PAM specificity and off-target effects</a:t>
            </a:r>
            <a:endParaRPr sz="1900">
              <a:solidFill>
                <a:schemeClr val="dk1"/>
              </a:solidFill>
              <a:latin typeface="Times"/>
              <a:ea typeface="Times"/>
              <a:cs typeface="Times"/>
              <a:sym typeface="Times"/>
            </a:endParaRPr>
          </a:p>
          <a:p>
            <a:pPr marL="457200" lvl="0"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Develop generalized model for Cas12a-PAM binding</a:t>
            </a:r>
            <a:endParaRPr sz="1900">
              <a:solidFill>
                <a:schemeClr val="dk1"/>
              </a:solidFill>
              <a:latin typeface="Times"/>
              <a:ea typeface="Times"/>
              <a:cs typeface="Times"/>
              <a:sym typeface="Times"/>
            </a:endParaRPr>
          </a:p>
          <a:p>
            <a:pPr marL="914400" lvl="1"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Test different PAM sequences with library</a:t>
            </a:r>
            <a:endParaRPr sz="1900">
              <a:solidFill>
                <a:schemeClr val="dk1"/>
              </a:solidFill>
              <a:latin typeface="Times"/>
              <a:ea typeface="Times"/>
              <a:cs typeface="Times"/>
              <a:sym typeface="Times"/>
            </a:endParaRPr>
          </a:p>
          <a:p>
            <a:pPr marL="914400" lvl="1"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Test different cell culture conditions</a:t>
            </a:r>
            <a:endParaRPr sz="1900">
              <a:solidFill>
                <a:schemeClr val="dk1"/>
              </a:solidFill>
              <a:latin typeface="Times"/>
              <a:ea typeface="Times"/>
              <a:cs typeface="Times"/>
              <a:sym typeface="Times"/>
            </a:endParaRPr>
          </a:p>
          <a:p>
            <a:pPr marL="457200" lvl="0" indent="0" algn="l" rtl="0">
              <a:spcBef>
                <a:spcPts val="1600"/>
              </a:spcBef>
              <a:spcAft>
                <a:spcPts val="1600"/>
              </a:spcAft>
              <a:buNone/>
            </a:pPr>
            <a:endParaRPr sz="1900">
              <a:solidFill>
                <a:schemeClr val="dk1"/>
              </a:solidFill>
              <a:latin typeface="Times"/>
              <a:ea typeface="Times"/>
              <a:cs typeface="Times"/>
              <a:sym typeface="Times"/>
            </a:endParaRPr>
          </a:p>
        </p:txBody>
      </p:sp>
      <p:sp>
        <p:nvSpPr>
          <p:cNvPr id="386" name="Google Shape;386;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Acknowledgements </a:t>
            </a:r>
            <a:endParaRPr>
              <a:latin typeface="Times"/>
              <a:ea typeface="Times"/>
              <a:cs typeface="Times"/>
              <a:sym typeface="Times"/>
            </a:endParaRPr>
          </a:p>
        </p:txBody>
      </p:sp>
      <p:sp>
        <p:nvSpPr>
          <p:cNvPr id="392" name="Google Shape;39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393" name="Google Shape;393;p40"/>
          <p:cNvPicPr preferRelativeResize="0"/>
          <p:nvPr/>
        </p:nvPicPr>
        <p:blipFill>
          <a:blip r:embed="rId3">
            <a:alphaModFix/>
          </a:blip>
          <a:stretch>
            <a:fillRect/>
          </a:stretch>
        </p:blipFill>
        <p:spPr>
          <a:xfrm>
            <a:off x="2979563" y="1119700"/>
            <a:ext cx="5606336" cy="3543526"/>
          </a:xfrm>
          <a:prstGeom prst="rect">
            <a:avLst/>
          </a:prstGeom>
          <a:noFill/>
          <a:ln>
            <a:noFill/>
          </a:ln>
        </p:spPr>
      </p:pic>
      <p:sp>
        <p:nvSpPr>
          <p:cNvPr id="394" name="Google Shape;394;p40"/>
          <p:cNvSpPr txBox="1"/>
          <p:nvPr/>
        </p:nvSpPr>
        <p:spPr>
          <a:xfrm>
            <a:off x="529475" y="1374125"/>
            <a:ext cx="7261500" cy="84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a:ea typeface="Times"/>
                <a:cs typeface="Times"/>
                <a:sym typeface="Times"/>
              </a:rPr>
              <a:t>Prof. Philip Romero</a:t>
            </a:r>
            <a:endParaRPr b="1">
              <a:latin typeface="Times"/>
              <a:ea typeface="Times"/>
              <a:cs typeface="Times"/>
              <a:sym typeface="Times"/>
            </a:endParaRPr>
          </a:p>
          <a:p>
            <a:pPr marL="0" lvl="0" indent="0" algn="l" rtl="0">
              <a:spcBef>
                <a:spcPts val="0"/>
              </a:spcBef>
              <a:spcAft>
                <a:spcPts val="0"/>
              </a:spcAft>
              <a:buNone/>
            </a:pPr>
            <a:r>
              <a:rPr lang="en">
                <a:latin typeface="Times"/>
                <a:ea typeface="Times"/>
                <a:cs typeface="Times"/>
                <a:sym typeface="Times"/>
              </a:rPr>
              <a:t>Dr. Mark Politz</a:t>
            </a:r>
            <a:endParaRPr>
              <a:latin typeface="Times"/>
              <a:ea typeface="Times"/>
              <a:cs typeface="Times"/>
              <a:sym typeface="Times"/>
            </a:endParaRPr>
          </a:p>
          <a:p>
            <a:pPr marL="0" lvl="0" indent="0" algn="l" rtl="0">
              <a:spcBef>
                <a:spcPts val="0"/>
              </a:spcBef>
              <a:spcAft>
                <a:spcPts val="0"/>
              </a:spcAft>
              <a:buNone/>
            </a:pPr>
            <a:r>
              <a:rPr lang="en">
                <a:latin typeface="Times"/>
                <a:ea typeface="Times"/>
                <a:cs typeface="Times"/>
                <a:sym typeface="Times"/>
              </a:rPr>
              <a:t>Dr. Aaron Lin</a:t>
            </a:r>
            <a:endParaRPr>
              <a:latin typeface="Times"/>
              <a:ea typeface="Times"/>
              <a:cs typeface="Times"/>
              <a:sym typeface="Times"/>
            </a:endParaRPr>
          </a:p>
          <a:p>
            <a:pPr marL="0" lvl="0" indent="0" algn="l" rtl="0">
              <a:spcBef>
                <a:spcPts val="0"/>
              </a:spcBef>
              <a:spcAft>
                <a:spcPts val="0"/>
              </a:spcAft>
              <a:buNone/>
            </a:pPr>
            <a:r>
              <a:rPr lang="en">
                <a:latin typeface="Times"/>
                <a:ea typeface="Times"/>
                <a:cs typeface="Times"/>
                <a:sym typeface="Times"/>
              </a:rPr>
              <a:t>Dr. Job Grant</a:t>
            </a:r>
            <a:endParaRPr>
              <a:latin typeface="Times"/>
              <a:ea typeface="Times"/>
              <a:cs typeface="Times"/>
              <a:sym typeface="Times"/>
            </a:endParaRPr>
          </a:p>
          <a:p>
            <a:pPr marL="0" lvl="0" indent="0" algn="l" rtl="0">
              <a:spcBef>
                <a:spcPts val="0"/>
              </a:spcBef>
              <a:spcAft>
                <a:spcPts val="0"/>
              </a:spcAft>
              <a:buNone/>
            </a:pPr>
            <a:r>
              <a:rPr lang="en">
                <a:latin typeface="Times"/>
                <a:ea typeface="Times"/>
                <a:cs typeface="Times"/>
                <a:sym typeface="Times"/>
              </a:rPr>
              <a:t>Haiyang Zheng (Ocean)</a:t>
            </a:r>
            <a:endParaRPr>
              <a:latin typeface="Times"/>
              <a:ea typeface="Times"/>
              <a:cs typeface="Times"/>
              <a:sym typeface="Times"/>
            </a:endParaRPr>
          </a:p>
          <a:p>
            <a:pPr marL="0" lvl="0" indent="0" algn="l" rtl="0">
              <a:spcBef>
                <a:spcPts val="0"/>
              </a:spcBef>
              <a:spcAft>
                <a:spcPts val="0"/>
              </a:spcAft>
              <a:buNone/>
            </a:pPr>
            <a:r>
              <a:rPr lang="en">
                <a:latin typeface="Times"/>
                <a:ea typeface="Times"/>
                <a:cs typeface="Times"/>
                <a:sym typeface="Times"/>
              </a:rPr>
              <a:t>Jonathan Greenhalgh</a:t>
            </a:r>
            <a:endParaRPr>
              <a:latin typeface="Times"/>
              <a:ea typeface="Times"/>
              <a:cs typeface="Times"/>
              <a:sym typeface="Times"/>
            </a:endParaRPr>
          </a:p>
          <a:p>
            <a:pPr marL="0" lvl="0" indent="0" algn="l" rtl="0">
              <a:spcBef>
                <a:spcPts val="0"/>
              </a:spcBef>
              <a:spcAft>
                <a:spcPts val="0"/>
              </a:spcAft>
              <a:buNone/>
            </a:pPr>
            <a:r>
              <a:rPr lang="en">
                <a:latin typeface="Times"/>
                <a:ea typeface="Times"/>
                <a:cs typeface="Times"/>
                <a:sym typeface="Times"/>
              </a:rPr>
              <a:t>Hridindu Roychowdhury</a:t>
            </a:r>
            <a:endParaRPr>
              <a:latin typeface="Times"/>
              <a:ea typeface="Times"/>
              <a:cs typeface="Times"/>
              <a:sym typeface="Times"/>
            </a:endParaRPr>
          </a:p>
          <a:p>
            <a:pPr marL="0" lvl="0" indent="0" algn="l" rtl="0">
              <a:spcBef>
                <a:spcPts val="0"/>
              </a:spcBef>
              <a:spcAft>
                <a:spcPts val="0"/>
              </a:spcAft>
              <a:buNone/>
            </a:pPr>
            <a:r>
              <a:rPr lang="en">
                <a:latin typeface="Times"/>
                <a:ea typeface="Times"/>
                <a:cs typeface="Times"/>
                <a:sym typeface="Times"/>
              </a:rPr>
              <a:t>Zhiyuan Duan (Jerry)</a:t>
            </a:r>
            <a:endParaRPr>
              <a:latin typeface="Times"/>
              <a:ea typeface="Times"/>
              <a:cs typeface="Times"/>
              <a:sym typeface="Times"/>
            </a:endParaRPr>
          </a:p>
          <a:p>
            <a:pPr marL="0" lvl="0" indent="0" algn="l" rtl="0">
              <a:spcBef>
                <a:spcPts val="0"/>
              </a:spcBef>
              <a:spcAft>
                <a:spcPts val="0"/>
              </a:spcAft>
              <a:buNone/>
            </a:pPr>
            <a:r>
              <a:rPr lang="en">
                <a:latin typeface="Times"/>
                <a:ea typeface="Times"/>
                <a:cs typeface="Times"/>
                <a:sym typeface="Times"/>
              </a:rPr>
              <a:t>Ben Bremer</a:t>
            </a:r>
            <a:endParaRPr>
              <a:latin typeface="Times"/>
              <a:ea typeface="Times"/>
              <a:cs typeface="Times"/>
              <a:sym typeface="Times"/>
            </a:endParaRPr>
          </a:p>
          <a:p>
            <a:pPr marL="0" lvl="0" indent="0" algn="l" rtl="0">
              <a:spcBef>
                <a:spcPts val="0"/>
              </a:spcBef>
              <a:spcAft>
                <a:spcPts val="0"/>
              </a:spcAft>
              <a:buNone/>
            </a:pPr>
            <a:r>
              <a:rPr lang="en">
                <a:latin typeface="Times"/>
                <a:ea typeface="Times"/>
                <a:cs typeface="Times"/>
                <a:sym typeface="Times"/>
              </a:rPr>
              <a:t>Juan Diaz</a:t>
            </a: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In-vitro screening with microfluidics</a:t>
            </a:r>
            <a:endParaRPr dirty="0"/>
          </a:p>
        </p:txBody>
      </p:sp>
      <p:sp>
        <p:nvSpPr>
          <p:cNvPr id="400" name="Google Shape;400;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01" name="Google Shape;401;p4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02" name="Google Shape;40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2475"/>
            <a:ext cx="9144000" cy="37572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Times"/>
                <a:ea typeface="Times"/>
                <a:cs typeface="Times"/>
                <a:sym typeface="Times"/>
              </a:rPr>
              <a:t>C</a:t>
            </a:r>
            <a:r>
              <a:rPr lang="en">
                <a:latin typeface="Times"/>
                <a:ea typeface="Times"/>
                <a:cs typeface="Times"/>
                <a:sym typeface="Times"/>
              </a:rPr>
              <a:t>lustered </a:t>
            </a:r>
            <a:r>
              <a:rPr lang="en" i="1">
                <a:latin typeface="Times"/>
                <a:ea typeface="Times"/>
                <a:cs typeface="Times"/>
                <a:sym typeface="Times"/>
              </a:rPr>
              <a:t>R</a:t>
            </a:r>
            <a:r>
              <a:rPr lang="en">
                <a:latin typeface="Times"/>
                <a:ea typeface="Times"/>
                <a:cs typeface="Times"/>
                <a:sym typeface="Times"/>
              </a:rPr>
              <a:t>egularly </a:t>
            </a:r>
            <a:r>
              <a:rPr lang="en" i="1">
                <a:latin typeface="Times"/>
                <a:ea typeface="Times"/>
                <a:cs typeface="Times"/>
                <a:sym typeface="Times"/>
              </a:rPr>
              <a:t>I</a:t>
            </a:r>
            <a:r>
              <a:rPr lang="en">
                <a:latin typeface="Times"/>
                <a:ea typeface="Times"/>
                <a:cs typeface="Times"/>
                <a:sym typeface="Times"/>
              </a:rPr>
              <a:t>nterspaced </a:t>
            </a:r>
            <a:r>
              <a:rPr lang="en" i="1">
                <a:latin typeface="Times"/>
                <a:ea typeface="Times"/>
                <a:cs typeface="Times"/>
                <a:sym typeface="Times"/>
              </a:rPr>
              <a:t>S</a:t>
            </a:r>
            <a:r>
              <a:rPr lang="en">
                <a:latin typeface="Times"/>
                <a:ea typeface="Times"/>
                <a:cs typeface="Times"/>
                <a:sym typeface="Times"/>
              </a:rPr>
              <a:t>hort </a:t>
            </a:r>
            <a:r>
              <a:rPr lang="en" i="1">
                <a:latin typeface="Times"/>
                <a:ea typeface="Times"/>
                <a:cs typeface="Times"/>
                <a:sym typeface="Times"/>
              </a:rPr>
              <a:t>P</a:t>
            </a:r>
            <a:r>
              <a:rPr lang="en">
                <a:latin typeface="Times"/>
                <a:ea typeface="Times"/>
                <a:cs typeface="Times"/>
                <a:sym typeface="Times"/>
              </a:rPr>
              <a:t>alindromic </a:t>
            </a:r>
            <a:r>
              <a:rPr lang="en" i="1">
                <a:latin typeface="Times"/>
                <a:ea typeface="Times"/>
                <a:cs typeface="Times"/>
                <a:sym typeface="Times"/>
              </a:rPr>
              <a:t>R</a:t>
            </a:r>
            <a:r>
              <a:rPr lang="en">
                <a:latin typeface="Times"/>
                <a:ea typeface="Times"/>
                <a:cs typeface="Times"/>
                <a:sym typeface="Times"/>
              </a:rPr>
              <a:t>epeats (CRISPR)</a:t>
            </a: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p:txBody>
      </p:sp>
      <p:sp>
        <p:nvSpPr>
          <p:cNvPr id="77" name="Google Shape;77;p16"/>
          <p:cNvSpPr txBox="1">
            <a:spLocks noGrp="1"/>
          </p:cNvSpPr>
          <p:nvPr>
            <p:ph type="body" idx="1"/>
          </p:nvPr>
        </p:nvSpPr>
        <p:spPr>
          <a:xfrm>
            <a:off x="311700" y="1483525"/>
            <a:ext cx="3834600" cy="3085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a:buChar char="●"/>
            </a:pPr>
            <a:r>
              <a:rPr lang="en">
                <a:solidFill>
                  <a:srgbClr val="000000"/>
                </a:solidFill>
                <a:latin typeface="Times"/>
                <a:ea typeface="Times"/>
                <a:cs typeface="Times"/>
                <a:sym typeface="Times"/>
              </a:rPr>
              <a:t>Adaptive immunity against viruses in bacteria</a:t>
            </a:r>
            <a:endParaRPr>
              <a:solidFill>
                <a:srgbClr val="000000"/>
              </a:solidFill>
              <a:latin typeface="Times"/>
              <a:ea typeface="Times"/>
              <a:cs typeface="Times"/>
              <a:sym typeface="Times"/>
            </a:endParaRPr>
          </a:p>
          <a:p>
            <a:pPr marL="457200" lvl="0" indent="-342900" algn="l" rtl="0">
              <a:spcBef>
                <a:spcPts val="0"/>
              </a:spcBef>
              <a:spcAft>
                <a:spcPts val="0"/>
              </a:spcAft>
              <a:buClr>
                <a:srgbClr val="000000"/>
              </a:buClr>
              <a:buSzPts val="1800"/>
              <a:buFont typeface="Times"/>
              <a:buChar char="●"/>
            </a:pPr>
            <a:r>
              <a:rPr lang="en">
                <a:solidFill>
                  <a:srgbClr val="000000"/>
                </a:solidFill>
                <a:latin typeface="Times"/>
                <a:ea typeface="Times"/>
                <a:cs typeface="Times"/>
                <a:sym typeface="Times"/>
              </a:rPr>
              <a:t>CRISPR associated proteins: Cas9/Cas12a</a:t>
            </a:r>
            <a:endParaRPr>
              <a:solidFill>
                <a:srgbClr val="000000"/>
              </a:solidFill>
              <a:latin typeface="Times"/>
              <a:ea typeface="Times"/>
              <a:cs typeface="Times"/>
              <a:sym typeface="Times"/>
            </a:endParaRPr>
          </a:p>
          <a:p>
            <a:pPr marL="914400" lvl="1" indent="-317500" algn="l" rtl="0">
              <a:spcBef>
                <a:spcPts val="0"/>
              </a:spcBef>
              <a:spcAft>
                <a:spcPts val="0"/>
              </a:spcAft>
              <a:buClr>
                <a:srgbClr val="000000"/>
              </a:buClr>
              <a:buSzPts val="1400"/>
              <a:buFont typeface="Times"/>
              <a:buChar char="○"/>
            </a:pPr>
            <a:r>
              <a:rPr lang="en">
                <a:solidFill>
                  <a:srgbClr val="000000"/>
                </a:solidFill>
                <a:latin typeface="Times"/>
                <a:ea typeface="Times"/>
                <a:cs typeface="Times"/>
                <a:sym typeface="Times"/>
              </a:rPr>
              <a:t>RNA guided endonuclease</a:t>
            </a:r>
            <a:endParaRPr>
              <a:solidFill>
                <a:srgbClr val="000000"/>
              </a:solidFill>
              <a:latin typeface="Times"/>
              <a:ea typeface="Times"/>
              <a:cs typeface="Times"/>
              <a:sym typeface="Times"/>
            </a:endParaRPr>
          </a:p>
          <a:p>
            <a:pPr marL="914400" lvl="1" indent="-317500" algn="l" rtl="0">
              <a:spcBef>
                <a:spcPts val="0"/>
              </a:spcBef>
              <a:spcAft>
                <a:spcPts val="0"/>
              </a:spcAft>
              <a:buClr>
                <a:srgbClr val="000000"/>
              </a:buClr>
              <a:buSzPts val="1400"/>
              <a:buFont typeface="Times"/>
              <a:buChar char="○"/>
            </a:pPr>
            <a:r>
              <a:rPr lang="en">
                <a:solidFill>
                  <a:srgbClr val="000000"/>
                </a:solidFill>
                <a:latin typeface="Times"/>
                <a:ea typeface="Times"/>
                <a:cs typeface="Times"/>
                <a:sym typeface="Times"/>
              </a:rPr>
              <a:t>PAM – proto-spacer adjacent motif</a:t>
            </a:r>
            <a:endParaRPr>
              <a:solidFill>
                <a:srgbClr val="000000"/>
              </a:solidFill>
              <a:latin typeface="Times"/>
              <a:ea typeface="Times"/>
              <a:cs typeface="Times"/>
              <a:sym typeface="Times"/>
            </a:endParaRPr>
          </a:p>
          <a:p>
            <a:pPr marL="457200" lvl="0" indent="-342900" algn="l" rtl="0">
              <a:spcBef>
                <a:spcPts val="0"/>
              </a:spcBef>
              <a:spcAft>
                <a:spcPts val="0"/>
              </a:spcAft>
              <a:buClr>
                <a:srgbClr val="000000"/>
              </a:buClr>
              <a:buSzPts val="1800"/>
              <a:buFont typeface="Times"/>
              <a:buChar char="●"/>
            </a:pPr>
            <a:r>
              <a:rPr lang="en">
                <a:solidFill>
                  <a:srgbClr val="000000"/>
                </a:solidFill>
                <a:latin typeface="Times"/>
                <a:ea typeface="Times"/>
                <a:cs typeface="Times"/>
                <a:sym typeface="Times"/>
              </a:rPr>
              <a:t>Targeting mechanism is modified for engineering applications</a:t>
            </a:r>
            <a:endParaRPr>
              <a:solidFill>
                <a:srgbClr val="000000"/>
              </a:solidFill>
              <a:latin typeface="Times"/>
              <a:ea typeface="Times"/>
              <a:cs typeface="Times"/>
              <a:sym typeface="Times"/>
            </a:endParaRPr>
          </a:p>
        </p:txBody>
      </p:sp>
      <p:pic>
        <p:nvPicPr>
          <p:cNvPr id="78" name="Google Shape;78;p16" descr="n external file that holds a picture, illustration, etc.&#10;Object n"/>
          <p:cNvPicPr preferRelativeResize="0"/>
          <p:nvPr/>
        </p:nvPicPr>
        <p:blipFill rotWithShape="1">
          <a:blip r:embed="rId3">
            <a:alphaModFix/>
          </a:blip>
          <a:srcRect/>
          <a:stretch/>
        </p:blipFill>
        <p:spPr>
          <a:xfrm>
            <a:off x="4364650" y="1369219"/>
            <a:ext cx="4247921" cy="3353262"/>
          </a:xfrm>
          <a:prstGeom prst="rect">
            <a:avLst/>
          </a:prstGeom>
          <a:noFill/>
          <a:ln>
            <a:noFill/>
          </a:ln>
        </p:spPr>
      </p:pic>
      <p:sp>
        <p:nvSpPr>
          <p:cNvPr id="79" name="Google Shape;79;p16"/>
          <p:cNvSpPr txBox="1"/>
          <p:nvPr/>
        </p:nvSpPr>
        <p:spPr>
          <a:xfrm>
            <a:off x="7950254" y="2984263"/>
            <a:ext cx="565200" cy="230700"/>
          </a:xfrm>
          <a:prstGeom prst="rect">
            <a:avLst/>
          </a:prstGeom>
          <a:solidFill>
            <a:srgbClr val="CCC7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dk1"/>
                </a:solidFill>
                <a:latin typeface="Calibri"/>
                <a:ea typeface="Calibri"/>
                <a:cs typeface="Calibri"/>
                <a:sym typeface="Calibri"/>
              </a:rPr>
              <a:t>gRNA</a:t>
            </a:r>
            <a:endParaRPr sz="1100">
              <a:solidFill>
                <a:schemeClr val="dk1"/>
              </a:solidFill>
              <a:latin typeface="Calibri"/>
              <a:ea typeface="Calibri"/>
              <a:cs typeface="Calibri"/>
              <a:sym typeface="Calibri"/>
            </a:endParaRPr>
          </a:p>
        </p:txBody>
      </p:sp>
      <p:sp>
        <p:nvSpPr>
          <p:cNvPr id="80" name="Google Shape;80;p16"/>
          <p:cNvSpPr txBox="1"/>
          <p:nvPr/>
        </p:nvSpPr>
        <p:spPr>
          <a:xfrm>
            <a:off x="6922294" y="4401889"/>
            <a:ext cx="565200" cy="230700"/>
          </a:xfrm>
          <a:prstGeom prst="rect">
            <a:avLst/>
          </a:prstGeom>
          <a:solidFill>
            <a:srgbClr val="CCC7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gRNA</a:t>
            </a:r>
            <a:endParaRPr sz="1100">
              <a:solidFill>
                <a:schemeClr val="dk1"/>
              </a:solidFill>
              <a:latin typeface="Calibri"/>
              <a:ea typeface="Calibri"/>
              <a:cs typeface="Calibri"/>
              <a:sym typeface="Calibri"/>
            </a:endParaRPr>
          </a:p>
        </p:txBody>
      </p:sp>
      <p:sp>
        <p:nvSpPr>
          <p:cNvPr id="81" name="Google Shape;81;p16"/>
          <p:cNvSpPr txBox="1"/>
          <p:nvPr/>
        </p:nvSpPr>
        <p:spPr>
          <a:xfrm>
            <a:off x="0" y="4866500"/>
            <a:ext cx="4024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Times New Roman"/>
                <a:ea typeface="Times New Roman"/>
                <a:cs typeface="Times New Roman"/>
                <a:sym typeface="Times New Roman"/>
              </a:rPr>
              <a:t>Barrangou et al. </a:t>
            </a:r>
            <a:r>
              <a:rPr lang="en" sz="1400" i="1">
                <a:solidFill>
                  <a:schemeClr val="dk1"/>
                </a:solidFill>
                <a:latin typeface="Times New Roman"/>
                <a:ea typeface="Times New Roman"/>
                <a:cs typeface="Times New Roman"/>
                <a:sym typeface="Times New Roman"/>
              </a:rPr>
              <a:t>Mol Cell</a:t>
            </a:r>
            <a:r>
              <a:rPr lang="en" sz="1400">
                <a:solidFill>
                  <a:schemeClr val="dk1"/>
                </a:solidFill>
                <a:latin typeface="Times New Roman"/>
                <a:ea typeface="Times New Roman"/>
                <a:cs typeface="Times New Roman"/>
                <a:sym typeface="Times New Roman"/>
              </a:rPr>
              <a:t>. 54 (2014), 234-244</a:t>
            </a:r>
            <a:endParaRPr sz="1400">
              <a:solidFill>
                <a:schemeClr val="dk1"/>
              </a:solidFill>
              <a:latin typeface="Times New Roman"/>
              <a:ea typeface="Times New Roman"/>
              <a:cs typeface="Times New Roman"/>
              <a:sym typeface="Times New Roman"/>
            </a:endParaRPr>
          </a:p>
        </p:txBody>
      </p:sp>
      <p:sp>
        <p:nvSpPr>
          <p:cNvPr id="82" name="Google Shape;82;p16"/>
          <p:cNvSpPr txBox="1"/>
          <p:nvPr/>
        </p:nvSpPr>
        <p:spPr>
          <a:xfrm>
            <a:off x="6836379" y="3214963"/>
            <a:ext cx="565200" cy="2307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dk1"/>
                </a:solidFill>
                <a:latin typeface="Calibri"/>
                <a:ea typeface="Calibri"/>
                <a:cs typeface="Calibri"/>
                <a:sym typeface="Calibri"/>
              </a:rPr>
              <a:t>gRNA</a:t>
            </a:r>
            <a:endParaRPr sz="1100">
              <a:solidFill>
                <a:schemeClr val="dk1"/>
              </a:solidFill>
              <a:latin typeface="Calibri"/>
              <a:ea typeface="Calibri"/>
              <a:cs typeface="Calibri"/>
              <a:sym typeface="Calibri"/>
            </a:endParaRPr>
          </a:p>
        </p:txBody>
      </p:sp>
      <p:sp>
        <p:nvSpPr>
          <p:cNvPr id="83" name="Google Shape;8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Cas9 vs Cas12a</a:t>
            </a:r>
            <a:endParaRPr>
              <a:latin typeface="Times"/>
              <a:ea typeface="Times"/>
              <a:cs typeface="Times"/>
              <a:sym typeface="Times"/>
            </a:endParaRPr>
          </a:p>
        </p:txBody>
      </p:sp>
      <p:sp>
        <p:nvSpPr>
          <p:cNvPr id="89" name="Google Shape;89;p17"/>
          <p:cNvSpPr txBox="1">
            <a:spLocks noGrp="1"/>
          </p:cNvSpPr>
          <p:nvPr>
            <p:ph type="body" idx="1"/>
          </p:nvPr>
        </p:nvSpPr>
        <p:spPr>
          <a:xfrm>
            <a:off x="311700" y="1483525"/>
            <a:ext cx="3834600" cy="3085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a:buChar char="●"/>
            </a:pPr>
            <a:r>
              <a:rPr lang="en">
                <a:solidFill>
                  <a:srgbClr val="000000"/>
                </a:solidFill>
                <a:latin typeface="Times"/>
                <a:ea typeface="Times"/>
                <a:cs typeface="Times"/>
                <a:sym typeface="Times"/>
              </a:rPr>
              <a:t>Cas9</a:t>
            </a:r>
            <a:endParaRPr>
              <a:solidFill>
                <a:srgbClr val="000000"/>
              </a:solidFill>
              <a:latin typeface="Times"/>
              <a:ea typeface="Times"/>
              <a:cs typeface="Times"/>
              <a:sym typeface="Times"/>
            </a:endParaRPr>
          </a:p>
          <a:p>
            <a:pPr marL="914400" lvl="1" indent="-317500" algn="l" rtl="0">
              <a:spcBef>
                <a:spcPts val="0"/>
              </a:spcBef>
              <a:spcAft>
                <a:spcPts val="0"/>
              </a:spcAft>
              <a:buClr>
                <a:srgbClr val="000000"/>
              </a:buClr>
              <a:buSzPts val="1400"/>
              <a:buFont typeface="Times"/>
              <a:buChar char="○"/>
            </a:pPr>
            <a:r>
              <a:rPr lang="en">
                <a:solidFill>
                  <a:srgbClr val="000000"/>
                </a:solidFill>
                <a:latin typeface="Times"/>
                <a:ea typeface="Times"/>
                <a:cs typeface="Times"/>
                <a:sym typeface="Times"/>
              </a:rPr>
              <a:t>Makes blunt DSBs 3 bases upstream of G-rich PAM</a:t>
            </a:r>
            <a:endParaRPr>
              <a:solidFill>
                <a:srgbClr val="000000"/>
              </a:solidFill>
              <a:latin typeface="Times"/>
              <a:ea typeface="Times"/>
              <a:cs typeface="Times"/>
              <a:sym typeface="Times"/>
            </a:endParaRPr>
          </a:p>
          <a:p>
            <a:pPr marL="914400" lvl="1" indent="-317500" algn="l" rtl="0">
              <a:spcBef>
                <a:spcPts val="0"/>
              </a:spcBef>
              <a:spcAft>
                <a:spcPts val="0"/>
              </a:spcAft>
              <a:buClr>
                <a:srgbClr val="000000"/>
              </a:buClr>
              <a:buSzPts val="1400"/>
              <a:buFont typeface="Times"/>
              <a:buChar char="○"/>
            </a:pPr>
            <a:r>
              <a:rPr lang="en">
                <a:solidFill>
                  <a:srgbClr val="000000"/>
                </a:solidFill>
                <a:latin typeface="Times"/>
                <a:ea typeface="Times"/>
                <a:cs typeface="Times"/>
                <a:sym typeface="Times"/>
              </a:rPr>
              <a:t>May disrupt PAM site during editing</a:t>
            </a:r>
            <a:endParaRPr>
              <a:solidFill>
                <a:srgbClr val="000000"/>
              </a:solidFill>
              <a:latin typeface="Times"/>
              <a:ea typeface="Times"/>
              <a:cs typeface="Times"/>
              <a:sym typeface="Times"/>
            </a:endParaRPr>
          </a:p>
          <a:p>
            <a:pPr marL="457200" lvl="0" indent="-342900" algn="l" rtl="0">
              <a:spcBef>
                <a:spcPts val="0"/>
              </a:spcBef>
              <a:spcAft>
                <a:spcPts val="0"/>
              </a:spcAft>
              <a:buClr>
                <a:srgbClr val="000000"/>
              </a:buClr>
              <a:buSzPts val="1800"/>
              <a:buFont typeface="Times"/>
              <a:buChar char="●"/>
            </a:pPr>
            <a:r>
              <a:rPr lang="en">
                <a:solidFill>
                  <a:srgbClr val="000000"/>
                </a:solidFill>
                <a:latin typeface="Times"/>
                <a:ea typeface="Times"/>
                <a:cs typeface="Times"/>
                <a:sym typeface="Times"/>
              </a:rPr>
              <a:t>Cas12a</a:t>
            </a:r>
            <a:endParaRPr>
              <a:solidFill>
                <a:srgbClr val="000000"/>
              </a:solidFill>
              <a:latin typeface="Times"/>
              <a:ea typeface="Times"/>
              <a:cs typeface="Times"/>
              <a:sym typeface="Times"/>
            </a:endParaRPr>
          </a:p>
          <a:p>
            <a:pPr marL="914400" lvl="1" indent="-317500" algn="l" rtl="0">
              <a:spcBef>
                <a:spcPts val="0"/>
              </a:spcBef>
              <a:spcAft>
                <a:spcPts val="0"/>
              </a:spcAft>
              <a:buClr>
                <a:srgbClr val="000000"/>
              </a:buClr>
              <a:buSzPts val="1400"/>
              <a:buFont typeface="Times"/>
              <a:buChar char="○"/>
            </a:pPr>
            <a:r>
              <a:rPr lang="en">
                <a:solidFill>
                  <a:srgbClr val="000000"/>
                </a:solidFill>
                <a:latin typeface="Times"/>
                <a:ea typeface="Times"/>
                <a:cs typeface="Times"/>
                <a:sym typeface="Times"/>
              </a:rPr>
              <a:t>Makes staggered DSBs 18 and 23 bases downstream of T-rich PAM</a:t>
            </a:r>
            <a:endParaRPr>
              <a:solidFill>
                <a:srgbClr val="000000"/>
              </a:solidFill>
              <a:latin typeface="Times"/>
              <a:ea typeface="Times"/>
              <a:cs typeface="Times"/>
              <a:sym typeface="Times"/>
            </a:endParaRPr>
          </a:p>
          <a:p>
            <a:pPr marL="914400" lvl="1" indent="-317500" algn="l" rtl="0">
              <a:spcBef>
                <a:spcPts val="0"/>
              </a:spcBef>
              <a:spcAft>
                <a:spcPts val="0"/>
              </a:spcAft>
              <a:buClr>
                <a:srgbClr val="000000"/>
              </a:buClr>
              <a:buSzPts val="1400"/>
              <a:buFont typeface="Times"/>
              <a:buChar char="○"/>
            </a:pPr>
            <a:r>
              <a:rPr lang="en">
                <a:solidFill>
                  <a:srgbClr val="000000"/>
                </a:solidFill>
                <a:latin typeface="Times"/>
                <a:ea typeface="Times"/>
                <a:cs typeface="Times"/>
                <a:sym typeface="Times"/>
              </a:rPr>
              <a:t>Fewer off target effects and higher target specificity</a:t>
            </a:r>
            <a:endParaRPr>
              <a:solidFill>
                <a:srgbClr val="000000"/>
              </a:solidFill>
              <a:latin typeface="Times"/>
              <a:ea typeface="Times"/>
              <a:cs typeface="Times"/>
              <a:sym typeface="Times"/>
            </a:endParaRPr>
          </a:p>
          <a:p>
            <a:pPr marL="914400" lvl="1" indent="-317500" algn="l" rtl="0">
              <a:spcBef>
                <a:spcPts val="0"/>
              </a:spcBef>
              <a:spcAft>
                <a:spcPts val="0"/>
              </a:spcAft>
              <a:buClr>
                <a:srgbClr val="000000"/>
              </a:buClr>
              <a:buSzPts val="1400"/>
              <a:buFont typeface="Times"/>
              <a:buChar char="○"/>
            </a:pPr>
            <a:r>
              <a:rPr lang="en">
                <a:solidFill>
                  <a:srgbClr val="000000"/>
                </a:solidFill>
                <a:latin typeface="Times"/>
                <a:ea typeface="Times"/>
                <a:cs typeface="Times"/>
                <a:sym typeface="Times"/>
              </a:rPr>
              <a:t>Ability to process own gRNAs</a:t>
            </a:r>
            <a:endParaRPr>
              <a:solidFill>
                <a:srgbClr val="000000"/>
              </a:solidFill>
              <a:latin typeface="Times"/>
              <a:ea typeface="Times"/>
              <a:cs typeface="Times"/>
              <a:sym typeface="Times"/>
            </a:endParaRPr>
          </a:p>
        </p:txBody>
      </p:sp>
      <p:sp>
        <p:nvSpPr>
          <p:cNvPr id="90" name="Google Shape;9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91" name="Google Shape;91;p17"/>
          <p:cNvPicPr preferRelativeResize="0"/>
          <p:nvPr/>
        </p:nvPicPr>
        <p:blipFill rotWithShape="1">
          <a:blip r:embed="rId3">
            <a:alphaModFix/>
          </a:blip>
          <a:srcRect l="-771" r="-771" b="35917"/>
          <a:stretch/>
        </p:blipFill>
        <p:spPr>
          <a:xfrm>
            <a:off x="4502325" y="1094750"/>
            <a:ext cx="4329976" cy="3296025"/>
          </a:xfrm>
          <a:prstGeom prst="rect">
            <a:avLst/>
          </a:prstGeom>
          <a:noFill/>
          <a:ln>
            <a:noFill/>
          </a:ln>
        </p:spPr>
      </p:pic>
      <p:sp>
        <p:nvSpPr>
          <p:cNvPr id="92" name="Google Shape;92;p17"/>
          <p:cNvSpPr txBox="1"/>
          <p:nvPr/>
        </p:nvSpPr>
        <p:spPr>
          <a:xfrm>
            <a:off x="0" y="4866500"/>
            <a:ext cx="4024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dk1"/>
                </a:solidFill>
                <a:latin typeface="Times New Roman"/>
                <a:ea typeface="Times New Roman"/>
                <a:cs typeface="Times New Roman"/>
                <a:sym typeface="Times New Roman"/>
              </a:rPr>
              <a:t>Yamano </a:t>
            </a:r>
            <a:r>
              <a:rPr lang="en" sz="1400">
                <a:solidFill>
                  <a:schemeClr val="dk1"/>
                </a:solidFill>
                <a:latin typeface="Times New Roman"/>
                <a:ea typeface="Times New Roman"/>
                <a:cs typeface="Times New Roman"/>
                <a:sym typeface="Times New Roman"/>
              </a:rPr>
              <a:t>et al. </a:t>
            </a:r>
            <a:r>
              <a:rPr lang="en" i="1">
                <a:solidFill>
                  <a:schemeClr val="dk1"/>
                </a:solidFill>
                <a:latin typeface="Times New Roman"/>
                <a:ea typeface="Times New Roman"/>
                <a:cs typeface="Times New Roman"/>
                <a:sym typeface="Times New Roman"/>
              </a:rPr>
              <a:t>Cell</a:t>
            </a:r>
            <a:r>
              <a:rPr lang="en" sz="14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165</a:t>
            </a:r>
            <a:r>
              <a:rPr lang="en" sz="1400">
                <a:solidFill>
                  <a:schemeClr val="dk1"/>
                </a:solidFill>
                <a:latin typeface="Times New Roman"/>
                <a:ea typeface="Times New Roman"/>
                <a:cs typeface="Times New Roman"/>
                <a:sym typeface="Times New Roman"/>
              </a:rPr>
              <a:t> (20</a:t>
            </a:r>
            <a:r>
              <a:rPr lang="en">
                <a:solidFill>
                  <a:schemeClr val="dk1"/>
                </a:solidFill>
                <a:latin typeface="Times New Roman"/>
                <a:ea typeface="Times New Roman"/>
                <a:cs typeface="Times New Roman"/>
                <a:sym typeface="Times New Roman"/>
              </a:rPr>
              <a:t>16</a:t>
            </a:r>
            <a:r>
              <a:rPr lang="en" sz="14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949-962</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Cas12a function</a:t>
            </a:r>
            <a:endParaRPr>
              <a:latin typeface="Times"/>
              <a:ea typeface="Times"/>
              <a:cs typeface="Times"/>
              <a:sym typeface="Times"/>
            </a:endParaRPr>
          </a:p>
        </p:txBody>
      </p:sp>
      <p:pic>
        <p:nvPicPr>
          <p:cNvPr id="98" name="Google Shape;98;p18"/>
          <p:cNvPicPr preferRelativeResize="0"/>
          <p:nvPr/>
        </p:nvPicPr>
        <p:blipFill>
          <a:blip r:embed="rId3">
            <a:alphaModFix/>
          </a:blip>
          <a:stretch>
            <a:fillRect/>
          </a:stretch>
        </p:blipFill>
        <p:spPr>
          <a:xfrm>
            <a:off x="849525" y="1673826"/>
            <a:ext cx="4985230" cy="2338275"/>
          </a:xfrm>
          <a:prstGeom prst="rect">
            <a:avLst/>
          </a:prstGeom>
          <a:noFill/>
          <a:ln>
            <a:noFill/>
          </a:ln>
        </p:spPr>
      </p:pic>
      <p:sp>
        <p:nvSpPr>
          <p:cNvPr id="99" name="Google Shape;9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00" name="Google Shape;100;p18"/>
          <p:cNvPicPr preferRelativeResize="0"/>
          <p:nvPr/>
        </p:nvPicPr>
        <p:blipFill>
          <a:blip r:embed="rId4">
            <a:alphaModFix/>
          </a:blip>
          <a:stretch>
            <a:fillRect/>
          </a:stretch>
        </p:blipFill>
        <p:spPr>
          <a:xfrm>
            <a:off x="6319838" y="1304663"/>
            <a:ext cx="1876425" cy="3076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Cas12a function</a:t>
            </a:r>
            <a:endParaRPr>
              <a:latin typeface="Times"/>
              <a:ea typeface="Times"/>
              <a:cs typeface="Times"/>
              <a:sym typeface="Times"/>
            </a:endParaRPr>
          </a:p>
        </p:txBody>
      </p:sp>
      <p:pic>
        <p:nvPicPr>
          <p:cNvPr id="106" name="Google Shape;106;p19"/>
          <p:cNvPicPr preferRelativeResize="0"/>
          <p:nvPr/>
        </p:nvPicPr>
        <p:blipFill>
          <a:blip r:embed="rId3">
            <a:alphaModFix/>
          </a:blip>
          <a:stretch>
            <a:fillRect/>
          </a:stretch>
        </p:blipFill>
        <p:spPr>
          <a:xfrm>
            <a:off x="849525" y="1673826"/>
            <a:ext cx="4985230" cy="2338275"/>
          </a:xfrm>
          <a:prstGeom prst="rect">
            <a:avLst/>
          </a:prstGeom>
          <a:noFill/>
          <a:ln>
            <a:noFill/>
          </a:ln>
        </p:spPr>
      </p:pic>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cxnSp>
        <p:nvCxnSpPr>
          <p:cNvPr id="108" name="Google Shape;108;p19"/>
          <p:cNvCxnSpPr/>
          <p:nvPr/>
        </p:nvCxnSpPr>
        <p:spPr>
          <a:xfrm>
            <a:off x="2412050" y="2356975"/>
            <a:ext cx="412200" cy="0"/>
          </a:xfrm>
          <a:prstGeom prst="straightConnector1">
            <a:avLst/>
          </a:prstGeom>
          <a:noFill/>
          <a:ln w="9525" cap="flat" cmpd="sng">
            <a:solidFill>
              <a:srgbClr val="FF9900"/>
            </a:solidFill>
            <a:prstDash val="solid"/>
            <a:round/>
            <a:headEnd type="none" w="med" len="med"/>
            <a:tailEnd type="none" w="med" len="med"/>
          </a:ln>
        </p:spPr>
      </p:cxnSp>
      <p:cxnSp>
        <p:nvCxnSpPr>
          <p:cNvPr id="109" name="Google Shape;109;p19"/>
          <p:cNvCxnSpPr/>
          <p:nvPr/>
        </p:nvCxnSpPr>
        <p:spPr>
          <a:xfrm>
            <a:off x="2405450" y="1969375"/>
            <a:ext cx="412200" cy="0"/>
          </a:xfrm>
          <a:prstGeom prst="straightConnector1">
            <a:avLst/>
          </a:prstGeom>
          <a:noFill/>
          <a:ln w="9525" cap="flat" cmpd="sng">
            <a:solidFill>
              <a:srgbClr val="FF9900"/>
            </a:solidFill>
            <a:prstDash val="solid"/>
            <a:round/>
            <a:headEnd type="none" w="med" len="med"/>
            <a:tailEnd type="none" w="med" len="med"/>
          </a:ln>
        </p:spPr>
      </p:cxnSp>
      <p:cxnSp>
        <p:nvCxnSpPr>
          <p:cNvPr id="110" name="Google Shape;110;p19"/>
          <p:cNvCxnSpPr/>
          <p:nvPr/>
        </p:nvCxnSpPr>
        <p:spPr>
          <a:xfrm>
            <a:off x="2405450" y="1969375"/>
            <a:ext cx="6600" cy="387600"/>
          </a:xfrm>
          <a:prstGeom prst="straightConnector1">
            <a:avLst/>
          </a:prstGeom>
          <a:noFill/>
          <a:ln w="9525" cap="flat" cmpd="sng">
            <a:solidFill>
              <a:srgbClr val="FF9900"/>
            </a:solidFill>
            <a:prstDash val="solid"/>
            <a:round/>
            <a:headEnd type="none" w="med" len="med"/>
            <a:tailEnd type="none" w="med" len="med"/>
          </a:ln>
        </p:spPr>
      </p:cxnSp>
      <p:cxnSp>
        <p:nvCxnSpPr>
          <p:cNvPr id="111" name="Google Shape;111;p19"/>
          <p:cNvCxnSpPr/>
          <p:nvPr/>
        </p:nvCxnSpPr>
        <p:spPr>
          <a:xfrm>
            <a:off x="2815425" y="1971550"/>
            <a:ext cx="11100" cy="387600"/>
          </a:xfrm>
          <a:prstGeom prst="straightConnector1">
            <a:avLst/>
          </a:prstGeom>
          <a:noFill/>
          <a:ln w="9525" cap="flat" cmpd="sng">
            <a:solidFill>
              <a:srgbClr val="FF9900"/>
            </a:solidFill>
            <a:prstDash val="solid"/>
            <a:round/>
            <a:headEnd type="none" w="med" len="med"/>
            <a:tailEnd type="none" w="med" len="med"/>
          </a:ln>
        </p:spPr>
      </p:cxnSp>
      <p:sp>
        <p:nvSpPr>
          <p:cNvPr id="112" name="Google Shape;112;p19"/>
          <p:cNvSpPr txBox="1"/>
          <p:nvPr/>
        </p:nvSpPr>
        <p:spPr>
          <a:xfrm>
            <a:off x="706825" y="4110450"/>
            <a:ext cx="5197800" cy="6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9"/>
          <p:cNvSpPr txBox="1"/>
          <p:nvPr/>
        </p:nvSpPr>
        <p:spPr>
          <a:xfrm>
            <a:off x="641575" y="3001275"/>
            <a:ext cx="6263400" cy="7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9"/>
          <p:cNvSpPr txBox="1"/>
          <p:nvPr/>
        </p:nvSpPr>
        <p:spPr>
          <a:xfrm>
            <a:off x="706825" y="4110450"/>
            <a:ext cx="6263400" cy="730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a:buChar char="●"/>
            </a:pPr>
            <a:r>
              <a:rPr lang="en" dirty="0">
                <a:latin typeface="Times"/>
                <a:ea typeface="Times"/>
                <a:cs typeface="Times"/>
                <a:sym typeface="Times"/>
              </a:rPr>
              <a:t>Engineering goal: </a:t>
            </a:r>
            <a:endParaRPr lang="en-US" dirty="0">
              <a:latin typeface="Times"/>
              <a:ea typeface="Times"/>
              <a:cs typeface="Times"/>
              <a:sym typeface="Times"/>
            </a:endParaRPr>
          </a:p>
          <a:p>
            <a:r>
              <a:rPr lang="en-US" dirty="0" smtClean="0">
                <a:latin typeface="Times"/>
                <a:ea typeface="Times"/>
                <a:cs typeface="Times"/>
                <a:sym typeface="Times"/>
              </a:rPr>
              <a:t>          Develop </a:t>
            </a:r>
            <a:r>
              <a:rPr lang="en-US" dirty="0">
                <a:latin typeface="Times"/>
                <a:ea typeface="Times"/>
                <a:cs typeface="Times"/>
                <a:sym typeface="Times"/>
              </a:rPr>
              <a:t>protein engineering </a:t>
            </a:r>
            <a:r>
              <a:rPr lang="en-US" dirty="0" smtClean="0">
                <a:latin typeface="Times"/>
                <a:ea typeface="Times"/>
                <a:cs typeface="Times"/>
                <a:sym typeface="Times"/>
              </a:rPr>
              <a:t>platform for Cas12a-PAM interaction</a:t>
            </a:r>
            <a:endParaRPr lang="en-US" dirty="0">
              <a:latin typeface="Times"/>
              <a:ea typeface="Times"/>
              <a:cs typeface="Times"/>
              <a:sym typeface="Times"/>
            </a:endParaRPr>
          </a:p>
          <a:p>
            <a:pPr marL="0" lvl="0" indent="0" algn="l" rtl="0">
              <a:spcBef>
                <a:spcPts val="0"/>
              </a:spcBef>
              <a:spcAft>
                <a:spcPts val="0"/>
              </a:spcAft>
              <a:buNone/>
            </a:pPr>
            <a:endParaRPr dirty="0">
              <a:latin typeface="Times"/>
              <a:ea typeface="Times"/>
              <a:cs typeface="Times"/>
              <a:sym typeface="Times"/>
            </a:endParaRPr>
          </a:p>
        </p:txBody>
      </p:sp>
      <p:pic>
        <p:nvPicPr>
          <p:cNvPr id="115" name="Google Shape;115;p19"/>
          <p:cNvPicPr preferRelativeResize="0"/>
          <p:nvPr/>
        </p:nvPicPr>
        <p:blipFill>
          <a:blip r:embed="rId4">
            <a:alphaModFix/>
          </a:blip>
          <a:stretch>
            <a:fillRect/>
          </a:stretch>
        </p:blipFill>
        <p:spPr>
          <a:xfrm>
            <a:off x="6319838" y="1304663"/>
            <a:ext cx="1876425" cy="3076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Protein engineering</a:t>
            </a:r>
            <a:endParaRPr>
              <a:latin typeface="Times"/>
              <a:ea typeface="Times"/>
              <a:cs typeface="Times"/>
              <a:sym typeface="Times"/>
            </a:endParaRPr>
          </a:p>
        </p:txBody>
      </p:sp>
      <p:sp>
        <p:nvSpPr>
          <p:cNvPr id="133" name="Google Shape;133;p21"/>
          <p:cNvSpPr txBox="1">
            <a:spLocks noGrp="1"/>
          </p:cNvSpPr>
          <p:nvPr>
            <p:ph type="body" idx="1"/>
          </p:nvPr>
        </p:nvSpPr>
        <p:spPr>
          <a:xfrm>
            <a:off x="311700" y="1152475"/>
            <a:ext cx="44403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Traditional approaches of rational design and directed evolution are slow</a:t>
            </a:r>
            <a:endParaRPr sz="1900">
              <a:solidFill>
                <a:schemeClr val="dk1"/>
              </a:solidFill>
              <a:latin typeface="Times"/>
              <a:ea typeface="Times"/>
              <a:cs typeface="Times"/>
              <a:sym typeface="Times"/>
            </a:endParaRPr>
          </a:p>
          <a:p>
            <a:pPr marL="457200" lvl="0" indent="0" algn="l" rtl="0">
              <a:spcBef>
                <a:spcPts val="1600"/>
              </a:spcBef>
              <a:spcAft>
                <a:spcPts val="0"/>
              </a:spcAft>
              <a:buNone/>
            </a:pPr>
            <a:endParaRPr sz="1900">
              <a:solidFill>
                <a:schemeClr val="dk1"/>
              </a:solidFill>
              <a:latin typeface="Times"/>
              <a:ea typeface="Times"/>
              <a:cs typeface="Times"/>
              <a:sym typeface="Times"/>
            </a:endParaRPr>
          </a:p>
          <a:p>
            <a:pPr marL="457200" lvl="0" indent="-349250" algn="l" rtl="0">
              <a:spcBef>
                <a:spcPts val="1600"/>
              </a:spcBef>
              <a:spcAft>
                <a:spcPts val="0"/>
              </a:spcAft>
              <a:buClr>
                <a:schemeClr val="dk1"/>
              </a:buClr>
              <a:buSzPts val="1900"/>
              <a:buFont typeface="Times"/>
              <a:buChar char="➢"/>
            </a:pPr>
            <a:r>
              <a:rPr lang="en" sz="1900">
                <a:solidFill>
                  <a:schemeClr val="dk1"/>
                </a:solidFill>
                <a:latin typeface="Times"/>
                <a:ea typeface="Times"/>
                <a:cs typeface="Times"/>
                <a:sym typeface="Times"/>
              </a:rPr>
              <a:t>Data-driven strategy to accelerate exploration of fitness landscape</a:t>
            </a:r>
            <a:endParaRPr sz="1900">
              <a:solidFill>
                <a:schemeClr val="dk1"/>
              </a:solidFill>
              <a:latin typeface="Times"/>
              <a:ea typeface="Times"/>
              <a:cs typeface="Times"/>
              <a:sym typeface="Times"/>
            </a:endParaRPr>
          </a:p>
          <a:p>
            <a:pPr marL="914400" lvl="1"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High-throughput screen</a:t>
            </a:r>
            <a:endParaRPr sz="1900">
              <a:solidFill>
                <a:schemeClr val="dk1"/>
              </a:solidFill>
              <a:latin typeface="Times"/>
              <a:ea typeface="Times"/>
              <a:cs typeface="Times"/>
              <a:sym typeface="Times"/>
            </a:endParaRPr>
          </a:p>
          <a:p>
            <a:pPr marL="914400" lvl="1"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Long-read sequencing and high-throughput computing</a:t>
            </a:r>
            <a:endParaRPr sz="1900">
              <a:solidFill>
                <a:schemeClr val="dk1"/>
              </a:solidFill>
              <a:latin typeface="Times"/>
              <a:ea typeface="Times"/>
              <a:cs typeface="Times"/>
              <a:sym typeface="Times"/>
            </a:endParaRPr>
          </a:p>
          <a:p>
            <a:pPr marL="914400" lvl="1" indent="-349250" algn="l" rtl="0">
              <a:spcBef>
                <a:spcPts val="0"/>
              </a:spcBef>
              <a:spcAft>
                <a:spcPts val="0"/>
              </a:spcAft>
              <a:buClr>
                <a:schemeClr val="dk1"/>
              </a:buClr>
              <a:buSzPts val="1900"/>
              <a:buFont typeface="Times"/>
              <a:buChar char="○"/>
            </a:pPr>
            <a:r>
              <a:rPr lang="en" sz="1900">
                <a:solidFill>
                  <a:schemeClr val="dk1"/>
                </a:solidFill>
                <a:latin typeface="Times"/>
                <a:ea typeface="Times"/>
                <a:cs typeface="Times"/>
                <a:sym typeface="Times"/>
              </a:rPr>
              <a:t>Statistical analysis</a:t>
            </a:r>
            <a:endParaRPr sz="1900">
              <a:solidFill>
                <a:schemeClr val="dk1"/>
              </a:solidFill>
              <a:latin typeface="Times"/>
              <a:ea typeface="Times"/>
              <a:cs typeface="Times"/>
              <a:sym typeface="Times"/>
            </a:endParaRPr>
          </a:p>
        </p:txBody>
      </p:sp>
      <p:sp>
        <p:nvSpPr>
          <p:cNvPr id="134" name="Google Shape;13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35" name="Google Shape;135;p21"/>
          <p:cNvPicPr preferRelativeResize="0"/>
          <p:nvPr/>
        </p:nvPicPr>
        <p:blipFill>
          <a:blip r:embed="rId3">
            <a:alphaModFix/>
          </a:blip>
          <a:stretch>
            <a:fillRect/>
          </a:stretch>
        </p:blipFill>
        <p:spPr>
          <a:xfrm>
            <a:off x="4708525" y="1708276"/>
            <a:ext cx="4058075" cy="2383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Strategy and aims</a:t>
            </a:r>
            <a:endParaRPr>
              <a:latin typeface="Times"/>
              <a:ea typeface="Times"/>
              <a:cs typeface="Times"/>
              <a:sym typeface="Times"/>
            </a:endParaRPr>
          </a:p>
        </p:txBody>
      </p:sp>
      <p:sp>
        <p:nvSpPr>
          <p:cNvPr id="141" name="Google Shape;14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42" name="Google Shape;142;p22"/>
          <p:cNvPicPr preferRelativeResize="0"/>
          <p:nvPr/>
        </p:nvPicPr>
        <p:blipFill>
          <a:blip r:embed="rId3">
            <a:alphaModFix/>
          </a:blip>
          <a:stretch>
            <a:fillRect/>
          </a:stretch>
        </p:blipFill>
        <p:spPr>
          <a:xfrm>
            <a:off x="532402" y="1246825"/>
            <a:ext cx="5882947" cy="3416401"/>
          </a:xfrm>
          <a:prstGeom prst="rect">
            <a:avLst/>
          </a:prstGeom>
          <a:noFill/>
          <a:ln>
            <a:noFill/>
          </a:ln>
        </p:spPr>
      </p:pic>
      <p:sp>
        <p:nvSpPr>
          <p:cNvPr id="143" name="Google Shape;143;p22"/>
          <p:cNvSpPr/>
          <p:nvPr/>
        </p:nvSpPr>
        <p:spPr>
          <a:xfrm>
            <a:off x="576500" y="1446275"/>
            <a:ext cx="271800" cy="27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2</a:t>
            </a:r>
            <a:endParaRPr/>
          </a:p>
        </p:txBody>
      </p:sp>
      <p:sp>
        <p:nvSpPr>
          <p:cNvPr id="144" name="Google Shape;144;p22"/>
          <p:cNvSpPr/>
          <p:nvPr/>
        </p:nvSpPr>
        <p:spPr>
          <a:xfrm>
            <a:off x="5426550" y="1914025"/>
            <a:ext cx="271800" cy="27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4</a:t>
            </a:r>
            <a:endParaRPr/>
          </a:p>
        </p:txBody>
      </p:sp>
      <p:sp>
        <p:nvSpPr>
          <p:cNvPr id="145" name="Google Shape;145;p22"/>
          <p:cNvSpPr/>
          <p:nvPr/>
        </p:nvSpPr>
        <p:spPr>
          <a:xfrm>
            <a:off x="2545050" y="3284500"/>
            <a:ext cx="271800" cy="27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a:t>
            </a:r>
            <a:endParaRPr/>
          </a:p>
        </p:txBody>
      </p:sp>
      <p:sp>
        <p:nvSpPr>
          <p:cNvPr id="146" name="Google Shape;146;p22"/>
          <p:cNvSpPr/>
          <p:nvPr/>
        </p:nvSpPr>
        <p:spPr>
          <a:xfrm>
            <a:off x="192300" y="3284500"/>
            <a:ext cx="271800" cy="27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a:t>
            </a:r>
            <a:endParaRPr/>
          </a:p>
        </p:txBody>
      </p:sp>
      <p:sp>
        <p:nvSpPr>
          <p:cNvPr id="147" name="Google Shape;147;p22"/>
          <p:cNvSpPr/>
          <p:nvPr/>
        </p:nvSpPr>
        <p:spPr>
          <a:xfrm>
            <a:off x="6608150" y="2394850"/>
            <a:ext cx="271800" cy="27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2</a:t>
            </a:r>
            <a:endParaRPr/>
          </a:p>
        </p:txBody>
      </p:sp>
      <p:sp>
        <p:nvSpPr>
          <p:cNvPr id="148" name="Google Shape;148;p22"/>
          <p:cNvSpPr/>
          <p:nvPr/>
        </p:nvSpPr>
        <p:spPr>
          <a:xfrm>
            <a:off x="6608150" y="3482050"/>
            <a:ext cx="271800" cy="27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4</a:t>
            </a:r>
            <a:endParaRPr/>
          </a:p>
        </p:txBody>
      </p:sp>
      <p:sp>
        <p:nvSpPr>
          <p:cNvPr id="149" name="Google Shape;149;p22"/>
          <p:cNvSpPr/>
          <p:nvPr/>
        </p:nvSpPr>
        <p:spPr>
          <a:xfrm>
            <a:off x="6608150" y="2938450"/>
            <a:ext cx="271800" cy="27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a:t>
            </a:r>
            <a:endParaRPr/>
          </a:p>
        </p:txBody>
      </p:sp>
      <p:sp>
        <p:nvSpPr>
          <p:cNvPr id="150" name="Google Shape;150;p22"/>
          <p:cNvSpPr/>
          <p:nvPr/>
        </p:nvSpPr>
        <p:spPr>
          <a:xfrm>
            <a:off x="6608150" y="1927100"/>
            <a:ext cx="271800" cy="27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a:t>
            </a:r>
            <a:endParaRPr/>
          </a:p>
        </p:txBody>
      </p:sp>
      <p:sp>
        <p:nvSpPr>
          <p:cNvPr id="151" name="Google Shape;151;p22"/>
          <p:cNvSpPr txBox="1"/>
          <p:nvPr/>
        </p:nvSpPr>
        <p:spPr>
          <a:xfrm>
            <a:off x="6981150" y="1866200"/>
            <a:ext cx="2040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Times"/>
                <a:ea typeface="Times"/>
                <a:cs typeface="Times"/>
                <a:sym typeface="Times"/>
              </a:rPr>
              <a:t>Assay for Cas12a function</a:t>
            </a:r>
            <a:endParaRPr sz="1100">
              <a:latin typeface="Times"/>
              <a:ea typeface="Times"/>
              <a:cs typeface="Times"/>
              <a:sym typeface="Times"/>
            </a:endParaRPr>
          </a:p>
        </p:txBody>
      </p:sp>
      <p:sp>
        <p:nvSpPr>
          <p:cNvPr id="152" name="Google Shape;152;p22"/>
          <p:cNvSpPr txBox="1"/>
          <p:nvPr/>
        </p:nvSpPr>
        <p:spPr>
          <a:xfrm>
            <a:off x="6981150" y="2333950"/>
            <a:ext cx="2040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Times"/>
                <a:ea typeface="Times"/>
                <a:cs typeface="Times"/>
                <a:sym typeface="Times"/>
              </a:rPr>
              <a:t>Chimeric gene library design </a:t>
            </a:r>
            <a:endParaRPr sz="1100">
              <a:latin typeface="Times"/>
              <a:ea typeface="Times"/>
              <a:cs typeface="Times"/>
              <a:sym typeface="Times"/>
            </a:endParaRPr>
          </a:p>
        </p:txBody>
      </p:sp>
      <p:sp>
        <p:nvSpPr>
          <p:cNvPr id="153" name="Google Shape;153;p22"/>
          <p:cNvSpPr txBox="1"/>
          <p:nvPr/>
        </p:nvSpPr>
        <p:spPr>
          <a:xfrm>
            <a:off x="6981150" y="2877550"/>
            <a:ext cx="2040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Times"/>
                <a:ea typeface="Times"/>
                <a:cs typeface="Times"/>
                <a:sym typeface="Times"/>
              </a:rPr>
              <a:t>Sequence-function mapping</a:t>
            </a:r>
            <a:endParaRPr sz="1100">
              <a:latin typeface="Times"/>
              <a:ea typeface="Times"/>
              <a:cs typeface="Times"/>
              <a:sym typeface="Times"/>
            </a:endParaRPr>
          </a:p>
        </p:txBody>
      </p:sp>
      <p:sp>
        <p:nvSpPr>
          <p:cNvPr id="154" name="Google Shape;154;p22"/>
          <p:cNvSpPr txBox="1"/>
          <p:nvPr/>
        </p:nvSpPr>
        <p:spPr>
          <a:xfrm>
            <a:off x="6981150" y="3421150"/>
            <a:ext cx="2040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Times"/>
                <a:ea typeface="Times"/>
                <a:cs typeface="Times"/>
                <a:sym typeface="Times"/>
              </a:rPr>
              <a:t>Statistical analysis (blocks)</a:t>
            </a:r>
            <a:endParaRPr sz="1100">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a:ea typeface="Times"/>
                <a:cs typeface="Times"/>
                <a:sym typeface="Times"/>
              </a:rPr>
              <a:t>Aim 1: Development of high-throughput assay</a:t>
            </a:r>
            <a:endParaRPr>
              <a:latin typeface="Times"/>
              <a:ea typeface="Times"/>
              <a:cs typeface="Times"/>
              <a:sym typeface="Times"/>
            </a:endParaRPr>
          </a:p>
        </p:txBody>
      </p:sp>
      <p:sp>
        <p:nvSpPr>
          <p:cNvPr id="167" name="Google Shape;16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68" name="Google Shape;168;p24"/>
          <p:cNvPicPr preferRelativeResize="0"/>
          <p:nvPr/>
        </p:nvPicPr>
        <p:blipFill rotWithShape="1">
          <a:blip r:embed="rId3">
            <a:alphaModFix/>
          </a:blip>
          <a:srcRect r="5598" b="56527"/>
          <a:stretch/>
        </p:blipFill>
        <p:spPr>
          <a:xfrm>
            <a:off x="550200" y="1466038"/>
            <a:ext cx="8043600" cy="2748876"/>
          </a:xfrm>
          <a:prstGeom prst="rect">
            <a:avLst/>
          </a:prstGeom>
          <a:noFill/>
          <a:ln>
            <a:noFill/>
          </a:ln>
        </p:spPr>
      </p:pic>
      <p:sp>
        <p:nvSpPr>
          <p:cNvPr id="169" name="Google Shape;169;p24"/>
          <p:cNvSpPr txBox="1"/>
          <p:nvPr/>
        </p:nvSpPr>
        <p:spPr>
          <a:xfrm>
            <a:off x="0" y="4866500"/>
            <a:ext cx="4024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dk1"/>
                </a:solidFill>
                <a:latin typeface="Times New Roman"/>
                <a:ea typeface="Times New Roman"/>
                <a:cs typeface="Times New Roman"/>
                <a:sym typeface="Times New Roman"/>
              </a:rPr>
              <a:t>Leenay </a:t>
            </a:r>
            <a:r>
              <a:rPr lang="en" sz="1400">
                <a:solidFill>
                  <a:schemeClr val="dk1"/>
                </a:solidFill>
                <a:latin typeface="Times New Roman"/>
                <a:ea typeface="Times New Roman"/>
                <a:cs typeface="Times New Roman"/>
                <a:sym typeface="Times New Roman"/>
              </a:rPr>
              <a:t>et al. </a:t>
            </a:r>
            <a:r>
              <a:rPr lang="en" sz="1400" i="1">
                <a:solidFill>
                  <a:schemeClr val="dk1"/>
                </a:solidFill>
                <a:latin typeface="Times New Roman"/>
                <a:ea typeface="Times New Roman"/>
                <a:cs typeface="Times New Roman"/>
                <a:sym typeface="Times New Roman"/>
              </a:rPr>
              <a:t>Mol Cell</a:t>
            </a:r>
            <a:r>
              <a:rPr lang="en" sz="14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62</a:t>
            </a:r>
            <a:r>
              <a:rPr lang="en" sz="1400">
                <a:solidFill>
                  <a:schemeClr val="dk1"/>
                </a:solidFill>
                <a:latin typeface="Times New Roman"/>
                <a:ea typeface="Times New Roman"/>
                <a:cs typeface="Times New Roman"/>
                <a:sym typeface="Times New Roman"/>
              </a:rPr>
              <a:t> (201</a:t>
            </a:r>
            <a:r>
              <a:rPr lang="en">
                <a:solidFill>
                  <a:schemeClr val="dk1"/>
                </a:solidFill>
                <a:latin typeface="Times New Roman"/>
                <a:ea typeface="Times New Roman"/>
                <a:cs typeface="Times New Roman"/>
                <a:sym typeface="Times New Roman"/>
              </a:rPr>
              <a:t>6</a:t>
            </a:r>
            <a:r>
              <a:rPr lang="en" sz="14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137</a:t>
            </a:r>
            <a:r>
              <a:rPr lang="en" sz="1400">
                <a:solidFill>
                  <a:schemeClr val="dk1"/>
                </a:solidFill>
                <a:latin typeface="Times New Roman"/>
                <a:ea typeface="Times New Roman"/>
                <a:cs typeface="Times New Roman"/>
                <a:sym typeface="Times New Roman"/>
              </a:rPr>
              <a:t>-</a:t>
            </a:r>
            <a:r>
              <a:rPr lang="en">
                <a:solidFill>
                  <a:schemeClr val="dk1"/>
                </a:solidFill>
                <a:latin typeface="Times New Roman"/>
                <a:ea typeface="Times New Roman"/>
                <a:cs typeface="Times New Roman"/>
                <a:sym typeface="Times New Roman"/>
              </a:rPr>
              <a:t>147</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62925</TotalTime>
  <Words>1847</Words>
  <Application>Microsoft Macintosh PowerPoint</Application>
  <PresentationFormat>On-screen Show (16:9)</PresentationFormat>
  <Paragraphs>363</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Times</vt:lpstr>
      <vt:lpstr>Times New Roman</vt:lpstr>
      <vt:lpstr>Arial</vt:lpstr>
      <vt:lpstr>Simple Light</vt:lpstr>
      <vt:lpstr>Data-driven engineering of CRISPR-Cas12a for PAM recognition</vt:lpstr>
      <vt:lpstr>CRISPR in biotechnology</vt:lpstr>
      <vt:lpstr>Clustered Regularly Interspaced Short Palindromic Repeats (CRISPR) </vt:lpstr>
      <vt:lpstr>Cas9 vs Cas12a</vt:lpstr>
      <vt:lpstr>Cas12a function</vt:lpstr>
      <vt:lpstr>Cas12a function</vt:lpstr>
      <vt:lpstr>Protein engineering</vt:lpstr>
      <vt:lpstr>Strategy and aims</vt:lpstr>
      <vt:lpstr>Aim 1: Development of high-throughput assay</vt:lpstr>
      <vt:lpstr>Aim 1: Development of high-throughput assay</vt:lpstr>
      <vt:lpstr>Aim 2: Chimeric Cas12a library design and construction</vt:lpstr>
      <vt:lpstr>Aim 2: Chimeric Cas12a library design and construction</vt:lpstr>
      <vt:lpstr>Aim 2: Chimeric Cas12a library design and construction</vt:lpstr>
      <vt:lpstr>Aim 3: Sequence-function mapping</vt:lpstr>
      <vt:lpstr>Aim 3: Sequence-function mapping</vt:lpstr>
      <vt:lpstr>Aim 3: Sequence-function mapping</vt:lpstr>
      <vt:lpstr>Aim 3: Sequence-function mapping</vt:lpstr>
      <vt:lpstr>Aim 3: Sequence-function mapping</vt:lpstr>
      <vt:lpstr>Aim 3: Sequence-function mapping</vt:lpstr>
      <vt:lpstr>Aim 4: Enrichment analysis of the blocks </vt:lpstr>
      <vt:lpstr>Aim 4: Enrichment analysis of the blocks </vt:lpstr>
      <vt:lpstr>Aim 4: Enrichment analysis of the blocks </vt:lpstr>
      <vt:lpstr>Aim 4: Enrichment analysis of the blocks </vt:lpstr>
      <vt:lpstr>Conclusions and future directions</vt:lpstr>
      <vt:lpstr>Acknowledgements </vt:lpstr>
      <vt:lpstr>In-vitro screening with microfluidics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Data-driven engineering of CRISPR-Cas12a for PAM recognition</dc:title>
  <cp:lastModifiedBy>apoorv@outlook.com</cp:lastModifiedBy>
  <cp:revision>11</cp:revision>
  <dcterms:modified xsi:type="dcterms:W3CDTF">2021-01-13T05:18:29Z</dcterms:modified>
</cp:coreProperties>
</file>